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5"/>
  </p:notesMasterIdLst>
  <p:sldIdLst>
    <p:sldId id="261" r:id="rId2"/>
    <p:sldId id="256" r:id="rId3"/>
    <p:sldId id="281" r:id="rId4"/>
    <p:sldId id="287" r:id="rId5"/>
    <p:sldId id="282" r:id="rId6"/>
    <p:sldId id="286" r:id="rId7"/>
    <p:sldId id="283" r:id="rId8"/>
    <p:sldId id="284" r:id="rId9"/>
    <p:sldId id="288" r:id="rId10"/>
    <p:sldId id="292" r:id="rId11"/>
    <p:sldId id="300" r:id="rId12"/>
    <p:sldId id="301" r:id="rId13"/>
    <p:sldId id="302" r:id="rId14"/>
    <p:sldId id="303" r:id="rId15"/>
    <p:sldId id="304" r:id="rId16"/>
    <p:sldId id="305" r:id="rId17"/>
    <p:sldId id="293" r:id="rId18"/>
    <p:sldId id="294" r:id="rId19"/>
    <p:sldId id="306" r:id="rId20"/>
    <p:sldId id="307" r:id="rId21"/>
    <p:sldId id="308" r:id="rId22"/>
    <p:sldId id="309" r:id="rId23"/>
    <p:sldId id="310" r:id="rId24"/>
    <p:sldId id="311" r:id="rId25"/>
    <p:sldId id="295" r:id="rId26"/>
    <p:sldId id="312" r:id="rId27"/>
    <p:sldId id="296" r:id="rId28"/>
    <p:sldId id="316" r:id="rId29"/>
    <p:sldId id="317" r:id="rId30"/>
    <p:sldId id="297" r:id="rId31"/>
    <p:sldId id="313" r:id="rId32"/>
    <p:sldId id="314" r:id="rId33"/>
    <p:sldId id="315" r:id="rId34"/>
  </p:sldIdLst>
  <p:sldSz cx="9144000" cy="6858000" type="screen4x3"/>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8FA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94660"/>
  </p:normalViewPr>
  <p:slideViewPr>
    <p:cSldViewPr snapToGrid="0" snapToObjects="1">
      <p:cViewPr varScale="1">
        <p:scale>
          <a:sx n="81" d="100"/>
          <a:sy n="81" d="100"/>
        </p:scale>
        <p:origin x="1531" y="6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5CEBEA-9F83-4900-B337-1FAA3EAAA528}" type="datetimeFigureOut">
              <a:rPr lang="en-GB" smtClean="0"/>
              <a:t>21/02/2021</a:t>
            </a:fld>
            <a:endParaRPr lang="en-GB"/>
          </a:p>
        </p:txBody>
      </p:sp>
      <p:sp>
        <p:nvSpPr>
          <p:cNvPr id="4" name="Segnaposto immagin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C175BA-C7DD-4884-B38C-0231B5911A32}" type="slidenum">
              <a:rPr lang="en-GB" smtClean="0"/>
              <a:t>‹N›</a:t>
            </a:fld>
            <a:endParaRPr lang="en-GB"/>
          </a:p>
        </p:txBody>
      </p:sp>
    </p:spTree>
    <p:extLst>
      <p:ext uri="{BB962C8B-B14F-4D97-AF65-F5344CB8AC3E}">
        <p14:creationId xmlns:p14="http://schemas.microsoft.com/office/powerpoint/2010/main" val="31047782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168" name="Rettangolo 167"/>
          <p:cNvSpPr/>
          <p:nvPr userDrawn="1"/>
        </p:nvSpPr>
        <p:spPr>
          <a:xfrm>
            <a:off x="0" y="3832224"/>
            <a:ext cx="9144000" cy="3025775"/>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69" name="Gruppo 168"/>
          <p:cNvGrpSpPr/>
          <p:nvPr userDrawn="1"/>
        </p:nvGrpSpPr>
        <p:grpSpPr>
          <a:xfrm>
            <a:off x="48007" y="3816351"/>
            <a:ext cx="9036647" cy="180000"/>
            <a:chOff x="1218340" y="275867"/>
            <a:chExt cx="17715122" cy="567843"/>
          </a:xfrm>
        </p:grpSpPr>
        <p:cxnSp>
          <p:nvCxnSpPr>
            <p:cNvPr id="170" name="Connettore 1 169"/>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3" name="Connettore 1 252"/>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4" name="Connettore 1 253"/>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5" name="Connettore 1 254"/>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6" name="Connettore 1 255"/>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7" name="Connettore 1 256"/>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8" name="Connettore 1 257"/>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9" name="Connettore 1 258"/>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0" name="Connettore 1 259"/>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Connettore 1 260"/>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2" name="Connettore 1 261"/>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3" name="Connettore 1 262"/>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4" name="Connettore 1 263"/>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5" name="Connettore 1 264"/>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6" name="Connettore 1 265"/>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7" name="Connettore 1 266"/>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8" name="Connettore 1 267"/>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9" name="Connettore 1 268"/>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0" name="Connettore 1 269"/>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1" name="Connettore 1 270"/>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2" name="Connettore 1 271"/>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3" name="Connettore 1 272"/>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4" name="Connettore 1 273"/>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5" name="Connettore 1 274"/>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6" name="Connettore 1 275"/>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7" name="Connettore 1 276"/>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8" name="Connettore 1 277"/>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9" name="Connettore 1 278"/>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0" name="Connettore 1 279"/>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1" name="Connettore 1 280"/>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2" name="Connettore 1 281"/>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3" name="Connettore 1 282"/>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4" name="Connettore 1 283"/>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5" name="Connettore 1 284"/>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6" name="Connettore 1 285"/>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7" name="Connettore 1 286"/>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8" name="Connettore 1 287"/>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9" name="Connettore 1 288"/>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ctrTitle"/>
          </p:nvPr>
        </p:nvSpPr>
        <p:spPr>
          <a:xfrm>
            <a:off x="641534" y="4149725"/>
            <a:ext cx="7772400" cy="968375"/>
          </a:xfrm>
        </p:spPr>
        <p:txBody>
          <a:bodyPr>
            <a:normAutofit/>
          </a:bodyPr>
          <a:lstStyle>
            <a:lvl1pPr>
              <a:defRPr sz="3600"/>
            </a:lvl1pPr>
          </a:lstStyle>
          <a:p>
            <a:r>
              <a:rPr lang="it-IT" dirty="0"/>
              <a:t>Fare clic per modificare lo stile del titolo</a:t>
            </a:r>
          </a:p>
        </p:txBody>
      </p:sp>
      <p:sp>
        <p:nvSpPr>
          <p:cNvPr id="3" name="Sottotitolo 2"/>
          <p:cNvSpPr>
            <a:spLocks noGrp="1"/>
          </p:cNvSpPr>
          <p:nvPr>
            <p:ph type="subTitle" idx="1"/>
          </p:nvPr>
        </p:nvSpPr>
        <p:spPr>
          <a:xfrm>
            <a:off x="641534" y="5260975"/>
            <a:ext cx="7772400" cy="1333500"/>
          </a:xfrm>
        </p:spPr>
        <p:txBody>
          <a:bodyPr/>
          <a:lstStyle>
            <a:lvl1pPr marL="0" indent="0" algn="l">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Fare clic per modificare lo stile del sottotitolo dello schema</a:t>
            </a:r>
          </a:p>
        </p:txBody>
      </p:sp>
    </p:spTree>
    <p:extLst>
      <p:ext uri="{BB962C8B-B14F-4D97-AF65-F5344CB8AC3E}">
        <p14:creationId xmlns:p14="http://schemas.microsoft.com/office/powerpoint/2010/main" val="514812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191555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olo verticale e testo">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8"/>
            <a:ext cx="2057400" cy="5851525"/>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457200" y="274638"/>
            <a:ext cx="6019800" cy="5851525"/>
          </a:xfrm>
        </p:spPr>
        <p:txBody>
          <a:bodyPr vert="eaVert"/>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83366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Diapositiva tito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28054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53" name="Rettangolo 252"/>
          <p:cNvSpPr/>
          <p:nvPr userDrawn="1"/>
        </p:nvSpPr>
        <p:spPr>
          <a:xfrm>
            <a:off x="0" y="1"/>
            <a:ext cx="9144000" cy="1269904"/>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457200" y="1600200"/>
            <a:ext cx="8323726" cy="4525963"/>
          </a:xfrm>
        </p:spPr>
        <p:txBody>
          <a:bodyPr/>
          <a:lstStyle/>
          <a:p>
            <a:pPr lvl="0"/>
            <a:r>
              <a:rPr lang="it-IT" dirty="0"/>
              <a:t>Fare clic per modificare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
        <p:nvSpPr>
          <p:cNvPr id="129" name="Rettangolo 128"/>
          <p:cNvSpPr/>
          <p:nvPr userDrawn="1"/>
        </p:nvSpPr>
        <p:spPr>
          <a:xfrm>
            <a:off x="0" y="6126162"/>
            <a:ext cx="9144000" cy="731837"/>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0" name="CasellaDiTesto 129"/>
          <p:cNvSpPr txBox="1"/>
          <p:nvPr userDrawn="1"/>
        </p:nvSpPr>
        <p:spPr>
          <a:xfrm>
            <a:off x="157778" y="6363505"/>
            <a:ext cx="3069174" cy="276999"/>
          </a:xfrm>
          <a:prstGeom prst="rect">
            <a:avLst/>
          </a:prstGeom>
          <a:noFill/>
        </p:spPr>
        <p:txBody>
          <a:bodyPr wrap="none" rtlCol="0">
            <a:spAutoFit/>
          </a:bodyPr>
          <a:lstStyle/>
          <a:p>
            <a:r>
              <a:rPr lang="it-IT" sz="1200" b="1" dirty="0">
                <a:solidFill>
                  <a:srgbClr val="FFFFFF"/>
                </a:solidFill>
                <a:latin typeface="Arial"/>
                <a:cs typeface="Arial"/>
              </a:rPr>
              <a:t>Nome Cognome</a:t>
            </a:r>
            <a:r>
              <a:rPr lang="it-IT" sz="1200" b="1" baseline="0" dirty="0">
                <a:solidFill>
                  <a:srgbClr val="FFFFFF"/>
                </a:solidFill>
                <a:latin typeface="Arial"/>
                <a:cs typeface="Arial"/>
              </a:rPr>
              <a:t>, </a:t>
            </a:r>
            <a:r>
              <a:rPr lang="it-IT" sz="1200" b="1" baseline="0" dirty="0" err="1">
                <a:solidFill>
                  <a:srgbClr val="FFFFFF"/>
                </a:solidFill>
                <a:latin typeface="Arial"/>
                <a:cs typeface="Arial"/>
              </a:rPr>
              <a:t>assoc.prof</a:t>
            </a:r>
            <a:r>
              <a:rPr lang="it-IT" sz="1200" b="1" baseline="0" dirty="0">
                <a:solidFill>
                  <a:srgbClr val="FFFFFF"/>
                </a:solidFill>
                <a:latin typeface="Arial"/>
                <a:cs typeface="Arial"/>
              </a:rPr>
              <a:t>. ABC </a:t>
            </a:r>
            <a:r>
              <a:rPr lang="it-IT" sz="1200" b="1" baseline="0" dirty="0" err="1">
                <a:solidFill>
                  <a:srgbClr val="FFFFFF"/>
                </a:solidFill>
                <a:latin typeface="Arial"/>
                <a:cs typeface="Arial"/>
              </a:rPr>
              <a:t>Dept</a:t>
            </a:r>
            <a:r>
              <a:rPr lang="it-IT" sz="1200" b="1" baseline="0" dirty="0">
                <a:solidFill>
                  <a:srgbClr val="FFFFFF"/>
                </a:solidFill>
                <a:latin typeface="Arial"/>
                <a:cs typeface="Arial"/>
              </a:rPr>
              <a:t>.</a:t>
            </a:r>
            <a:endParaRPr lang="it-IT" sz="1200" b="1" dirty="0">
              <a:solidFill>
                <a:srgbClr val="FFFFFF"/>
              </a:solidFill>
              <a:latin typeface="Arial"/>
              <a:cs typeface="Arial"/>
            </a:endParaRPr>
          </a:p>
        </p:txBody>
      </p:sp>
      <p:grpSp>
        <p:nvGrpSpPr>
          <p:cNvPr id="132" name="Gruppo 131"/>
          <p:cNvGrpSpPr/>
          <p:nvPr userDrawn="1"/>
        </p:nvGrpSpPr>
        <p:grpSpPr>
          <a:xfrm>
            <a:off x="48007" y="1089904"/>
            <a:ext cx="9036647" cy="180000"/>
            <a:chOff x="1218340" y="275867"/>
            <a:chExt cx="17715122" cy="567843"/>
          </a:xfrm>
        </p:grpSpPr>
        <p:cxnSp>
          <p:nvCxnSpPr>
            <p:cNvPr id="133" name="Connettore 1 132"/>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4" name="Connettore 1 133"/>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5" name="Connettore 1 134"/>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6" name="Connettore 1 135"/>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7" name="Connettore 1 136"/>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8" name="Connettore 1 137"/>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9" name="Connettore 1 138"/>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0" name="Connettore 1 139"/>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1" name="Connettore 1 140"/>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2" name="Connettore 1 141"/>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3" name="Connettore 1 142"/>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4" name="Connettore 1 143"/>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5" name="Connettore 1 144"/>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6" name="Connettore 1 145"/>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7" name="Connettore 1 146"/>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8" name="Connettore 1 147"/>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9" name="Connettore 1 148"/>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0" name="Connettore 1 149"/>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1" name="Connettore 1 150"/>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2" name="Connettore 1 151"/>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3" name="Connettore 1 152"/>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4" name="Connettore 1 153"/>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5" name="Connettore 1 154"/>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6" name="Connettore 1 155"/>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7" name="Connettore 1 156"/>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8" name="Connettore 1 157"/>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9" name="Connettore 1 158"/>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0" name="Connettore 1 159"/>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1" name="Connettore 1 160"/>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2" name="Connettore 1 161"/>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3" name="Connettore 1 162"/>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4" name="Connettore 1 163"/>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5" name="Connettore 1 164"/>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6" name="Connettore 1 165"/>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7" name="Connettore 1 166"/>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8" name="Connettore 1 167"/>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9" name="Connettore 1 168"/>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0" name="Connettore 1 169"/>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Connettore 1 170"/>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2" name="Connettore 1 171"/>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3" name="Connettore 1 172"/>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4" name="Connettore 1 173"/>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5" name="Connettore 1 174"/>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6" name="Connettore 1 175"/>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7" name="Connettore 1 176"/>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8" name="Connettore 1 177"/>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9" name="Connettore 1 178"/>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0" name="Connettore 1 179"/>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1" name="Connettore 1 180"/>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2" name="Connettore 1 181"/>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3" name="Connettore 1 182"/>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4" name="Connettore 1 183"/>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5" name="Connettore 1 184"/>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6" name="Connettore 1 185"/>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7" name="Connettore 1 186"/>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8" name="Connettore 1 187"/>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9" name="Connettore 1 188"/>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0" name="Connettore 1 189"/>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1" name="Connettore 1 190"/>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2" name="Connettore 1 191"/>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3" name="Connettore 1 192"/>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4" name="Connettore 1 193"/>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5" name="Connettore 1 194"/>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6" name="Connettore 1 195"/>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7" name="Connettore 1 196"/>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8" name="Connettore 1 197"/>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9" name="Connettore 1 198"/>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0" name="Connettore 1 199"/>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1" name="Connettore 1 200"/>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2" name="Connettore 1 201"/>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3" name="Connettore 1 202"/>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4" name="Connettore 1 203"/>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5" name="Connettore 1 204"/>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6" name="Connettore 1 205"/>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7" name="Connettore 1 206"/>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8" name="Connettore 1 207"/>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9" name="Connettore 1 208"/>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0" name="Connettore 1 209"/>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1" name="Connettore 1 210"/>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2" name="Connettore 1 211"/>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3" name="Connettore 1 212"/>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4" name="Connettore 1 213"/>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5" name="Connettore 1 214"/>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6" name="Connettore 1 215"/>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7" name="Connettore 1 216"/>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8" name="Connettore 1 217"/>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9" name="Connettore 1 218"/>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0" name="Connettore 1 219"/>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1" name="Connettore 1 220"/>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2" name="Connettore 1 221"/>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3" name="Connettore 1 222"/>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4" name="Connettore 1 223"/>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5" name="Connettore 1 224"/>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6" name="Connettore 1 225"/>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7" name="Connettore 1 226"/>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8" name="Connettore 1 227"/>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9" name="Connettore 1 228"/>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0" name="Connettore 1 229"/>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1" name="Connettore 1 230"/>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2" name="Connettore 1 231"/>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3" name="Connettore 1 232"/>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4" name="Connettore 1 233"/>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5" name="Connettore 1 234"/>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6" name="Connettore 1 235"/>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7" name="Connettore 1 236"/>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8" name="Connettore 1 237"/>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9" name="Connettore 1 238"/>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0" name="Connettore 1 239"/>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1" name="Connettore 1 240"/>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2" name="Connettore 1 241"/>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3" name="Connettore 1 242"/>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4" name="Connettore 1 243"/>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5" name="Connettore 1 244"/>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6" name="Connettore 1 245"/>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7" name="Connettore 1 246"/>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8" name="Connettore 1 247"/>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9" name="Connettore 1 248"/>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0" name="Connettore 1 249"/>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1" name="Connettore 1 250"/>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2" name="Connettore 1 251"/>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pic>
        <p:nvPicPr>
          <p:cNvPr id="254" name="Picture 2" descr="Y:\IMMAGINE _COORDINATA_2014\PPT\modello1\loghi_PNG\03_Polimi_logotipo_bandiera-1riga.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94898" y="6346378"/>
            <a:ext cx="2780124" cy="2893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886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722313" y="4406900"/>
            <a:ext cx="7772400" cy="1362075"/>
          </a:xfrm>
        </p:spPr>
        <p:txBody>
          <a:bodyPr anchor="t"/>
          <a:lstStyle>
            <a:lvl1pPr algn="l">
              <a:defRPr sz="4000" b="1" cap="all"/>
            </a:lvl1pPr>
          </a:lstStyle>
          <a:p>
            <a:r>
              <a:rPr lang="it-IT"/>
              <a:t>Fare clic per modificare lo stile del titolo</a:t>
            </a:r>
          </a:p>
        </p:txBody>
      </p:sp>
      <p:sp>
        <p:nvSpPr>
          <p:cNvPr id="3" name="Segnaposto testo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stili del testo dello schema</a:t>
            </a:r>
          </a:p>
        </p:txBody>
      </p:sp>
      <p:sp>
        <p:nvSpPr>
          <p:cNvPr id="4" name="Segnaposto data 3"/>
          <p:cNvSpPr>
            <a:spLocks noGrp="1"/>
          </p:cNvSpPr>
          <p:nvPr>
            <p:ph type="dt" sz="half" idx="10"/>
          </p:nvPr>
        </p:nvSpPr>
        <p:spPr>
          <a:xfrm>
            <a:off x="457200" y="6356350"/>
            <a:ext cx="2133600" cy="365125"/>
          </a:xfrm>
          <a:prstGeom prst="rect">
            <a:avLst/>
          </a:prstGeom>
        </p:spPr>
        <p:txBody>
          <a:bodyPr/>
          <a:lstStyle/>
          <a:p>
            <a:endParaRPr lang="it-IT"/>
          </a:p>
        </p:txBody>
      </p:sp>
      <p:sp>
        <p:nvSpPr>
          <p:cNvPr id="5" name="Segnaposto piè di pagina 4"/>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6" name="Segnaposto numero diapositiva 5"/>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6192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nuto 2">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306006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lvl1pPr>
              <a:defRPr/>
            </a:lvl1pPr>
          </a:lstStyle>
          <a:p>
            <a:r>
              <a:rPr lang="it-IT"/>
              <a:t>Fare clic per modificare lo stile del titolo</a:t>
            </a:r>
          </a:p>
        </p:txBody>
      </p:sp>
      <p:sp>
        <p:nvSpPr>
          <p:cNvPr id="3" name="Segnaposto testo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4" name="Segnaposto contenuto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stili del testo dello schema</a:t>
            </a:r>
          </a:p>
        </p:txBody>
      </p:sp>
      <p:sp>
        <p:nvSpPr>
          <p:cNvPr id="6" name="Segnaposto contenuto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a:xfrm>
            <a:off x="457200" y="6356350"/>
            <a:ext cx="2133600" cy="365125"/>
          </a:xfrm>
          <a:prstGeom prst="rect">
            <a:avLst/>
          </a:prstGeom>
        </p:spPr>
        <p:txBody>
          <a:bodyPr/>
          <a:lstStyle/>
          <a:p>
            <a:endParaRPr lang="it-IT"/>
          </a:p>
        </p:txBody>
      </p:sp>
      <p:sp>
        <p:nvSpPr>
          <p:cNvPr id="8" name="Segnaposto piè di pagina 7"/>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9" name="Segnaposto numero diapositiva 8"/>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840953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a:xfrm>
            <a:off x="457200" y="6356350"/>
            <a:ext cx="2133600" cy="365125"/>
          </a:xfrm>
          <a:prstGeom prst="rect">
            <a:avLst/>
          </a:prstGeom>
        </p:spPr>
        <p:txBody>
          <a:bodyPr/>
          <a:lstStyle/>
          <a:p>
            <a:endParaRPr lang="it-IT"/>
          </a:p>
        </p:txBody>
      </p:sp>
      <p:sp>
        <p:nvSpPr>
          <p:cNvPr id="4" name="Segnaposto piè di pagina 3"/>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5" name="Segnaposto numero diapositiva 4"/>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478442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a:xfrm>
            <a:off x="457200" y="6356350"/>
            <a:ext cx="2133600" cy="365125"/>
          </a:xfrm>
          <a:prstGeom prst="rect">
            <a:avLst/>
          </a:prstGeom>
        </p:spPr>
        <p:txBody>
          <a:bodyPr/>
          <a:lstStyle/>
          <a:p>
            <a:endParaRPr lang="it-IT"/>
          </a:p>
        </p:txBody>
      </p:sp>
      <p:sp>
        <p:nvSpPr>
          <p:cNvPr id="3" name="Segnaposto piè di pagina 2"/>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4" name="Segnaposto numero diapositiva 3"/>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1925977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457200" y="273050"/>
            <a:ext cx="3008313" cy="1162050"/>
          </a:xfrm>
        </p:spPr>
        <p:txBody>
          <a:bodyPr anchor="b"/>
          <a:lstStyle>
            <a:lvl1pPr algn="l">
              <a:defRPr sz="2000" b="1"/>
            </a:lvl1pPr>
          </a:lstStyle>
          <a:p>
            <a:r>
              <a:rPr lang="it-IT"/>
              <a:t>Fare clic per modificare lo stile del titolo</a:t>
            </a:r>
          </a:p>
        </p:txBody>
      </p:sp>
      <p:sp>
        <p:nvSpPr>
          <p:cNvPr id="3" name="Segnaposto contenuto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3867585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792288" y="4800600"/>
            <a:ext cx="5486400" cy="566738"/>
          </a:xfrm>
        </p:spPr>
        <p:txBody>
          <a:bodyPr anchor="b"/>
          <a:lstStyle>
            <a:lvl1pPr algn="l">
              <a:defRPr sz="2000" b="1"/>
            </a:lvl1pPr>
          </a:lstStyle>
          <a:p>
            <a:r>
              <a:rPr lang="it-IT"/>
              <a:t>Fare clic per modificare lo stile del titolo</a:t>
            </a:r>
          </a:p>
        </p:txBody>
      </p:sp>
      <p:sp>
        <p:nvSpPr>
          <p:cNvPr id="3" name="Segnaposto immagin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p>
        </p:txBody>
      </p:sp>
      <p:sp>
        <p:nvSpPr>
          <p:cNvPr id="4" name="Segnaposto testo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stili del testo dello schema</a:t>
            </a:r>
          </a:p>
        </p:txBody>
      </p:sp>
      <p:sp>
        <p:nvSpPr>
          <p:cNvPr id="5" name="Segnaposto data 4"/>
          <p:cNvSpPr>
            <a:spLocks noGrp="1"/>
          </p:cNvSpPr>
          <p:nvPr>
            <p:ph type="dt" sz="half" idx="10"/>
          </p:nvPr>
        </p:nvSpPr>
        <p:spPr>
          <a:xfrm>
            <a:off x="457200" y="6356350"/>
            <a:ext cx="2133600" cy="365125"/>
          </a:xfrm>
          <a:prstGeom prst="rect">
            <a:avLst/>
          </a:prstGeom>
        </p:spPr>
        <p:txBody>
          <a:bodyPr/>
          <a:lstStyle/>
          <a:p>
            <a:endParaRPr lang="it-IT"/>
          </a:p>
        </p:txBody>
      </p:sp>
      <p:sp>
        <p:nvSpPr>
          <p:cNvPr id="6" name="Segnaposto piè di pagina 5"/>
          <p:cNvSpPr>
            <a:spLocks noGrp="1"/>
          </p:cNvSpPr>
          <p:nvPr>
            <p:ph type="ftr" sz="quarter" idx="11"/>
          </p:nvPr>
        </p:nvSpPr>
        <p:spPr>
          <a:xfrm>
            <a:off x="3124200" y="6356350"/>
            <a:ext cx="2895600" cy="365125"/>
          </a:xfrm>
          <a:prstGeom prst="rect">
            <a:avLst/>
          </a:prstGeom>
        </p:spPr>
        <p:txBody>
          <a:bodyPr/>
          <a:lstStyle/>
          <a:p>
            <a:r>
              <a:rPr lang="it-IT"/>
              <a:t>Pontiggia Ricci</a:t>
            </a:r>
          </a:p>
        </p:txBody>
      </p:sp>
      <p:sp>
        <p:nvSpPr>
          <p:cNvPr id="7" name="Segnaposto numero diapositiva 6"/>
          <p:cNvSpPr>
            <a:spLocks noGrp="1"/>
          </p:cNvSpPr>
          <p:nvPr>
            <p:ph type="sldNum" sz="quarter" idx="12"/>
          </p:nvPr>
        </p:nvSpPr>
        <p:spPr>
          <a:xfrm>
            <a:off x="6553200" y="6356350"/>
            <a:ext cx="2133600" cy="365125"/>
          </a:xfrm>
          <a:prstGeom prst="rect">
            <a:avLst/>
          </a:prstGeom>
        </p:spPr>
        <p:txBody>
          <a:bodyPr/>
          <a:lstStyle/>
          <a:p>
            <a:fld id="{7834947A-1B05-2B43-AD85-E646CE852B9E}" type="slidenum">
              <a:rPr lang="it-IT" smtClean="0"/>
              <a:t>‹N›</a:t>
            </a:fld>
            <a:endParaRPr lang="it-IT"/>
          </a:p>
        </p:txBody>
      </p:sp>
    </p:spTree>
    <p:extLst>
      <p:ext uri="{BB962C8B-B14F-4D97-AF65-F5344CB8AC3E}">
        <p14:creationId xmlns:p14="http://schemas.microsoft.com/office/powerpoint/2010/main" val="254806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288521" y="139166"/>
            <a:ext cx="8581043" cy="840400"/>
          </a:xfrm>
          <a:prstGeom prst="rect">
            <a:avLst/>
          </a:prstGeom>
        </p:spPr>
        <p:txBody>
          <a:bodyPr vert="horz" lIns="91440" tIns="45720" rIns="91440" bIns="45720" rtlCol="0" anchor="t" anchorCtr="0">
            <a:normAutofit/>
          </a:bodyPr>
          <a:lstStyle/>
          <a:p>
            <a:r>
              <a:rPr lang="it-IT" dirty="0"/>
              <a:t>Fare clic per modificare stile</a:t>
            </a:r>
          </a:p>
        </p:txBody>
      </p:sp>
      <p:sp>
        <p:nvSpPr>
          <p:cNvPr id="3" name="Segnaposto testo 2"/>
          <p:cNvSpPr>
            <a:spLocks noGrp="1"/>
          </p:cNvSpPr>
          <p:nvPr>
            <p:ph type="body" idx="1"/>
          </p:nvPr>
        </p:nvSpPr>
        <p:spPr>
          <a:xfrm>
            <a:off x="457200" y="1600200"/>
            <a:ext cx="8143452" cy="4525963"/>
          </a:xfrm>
          <a:prstGeom prst="rect">
            <a:avLst/>
          </a:prstGeom>
        </p:spPr>
        <p:txBody>
          <a:bodyPr vert="horz" lIns="91440" tIns="45720" rIns="91440" bIns="45720" rtlCol="0">
            <a:normAutofit/>
          </a:bodyPr>
          <a:lstStyle/>
          <a:p>
            <a:pPr lvl="0"/>
            <a:r>
              <a:rPr lang="it-IT" dirty="0"/>
              <a:t>Fare clic per modificare gli stili del testo dello schema</a:t>
            </a:r>
          </a:p>
          <a:p>
            <a:pPr lvl="1"/>
            <a:r>
              <a:rPr lang="it-IT" dirty="0"/>
              <a:t>Secondo livello</a:t>
            </a:r>
          </a:p>
          <a:p>
            <a:pPr lvl="2"/>
            <a:r>
              <a:rPr lang="it-IT" dirty="0"/>
              <a:t>Terzo livello</a:t>
            </a:r>
          </a:p>
          <a:p>
            <a:pPr lvl="3"/>
            <a:r>
              <a:rPr lang="it-IT" dirty="0"/>
              <a:t>Quarto livello</a:t>
            </a:r>
          </a:p>
          <a:p>
            <a:pPr lvl="4"/>
            <a:r>
              <a:rPr lang="it-IT" dirty="0"/>
              <a:t>Quinto livello</a:t>
            </a:r>
          </a:p>
        </p:txBody>
      </p:sp>
    </p:spTree>
    <p:extLst>
      <p:ext uri="{BB962C8B-B14F-4D97-AF65-F5344CB8AC3E}">
        <p14:creationId xmlns:p14="http://schemas.microsoft.com/office/powerpoint/2010/main" val="1119611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hdr="0" dt="0"/>
  <p:txStyles>
    <p:titleStyle>
      <a:lvl1pPr marL="0" indent="0" algn="l" defTabSz="457200" rtl="0" eaLnBrk="1" latinLnBrk="0" hangingPunct="1">
        <a:spcBef>
          <a:spcPct val="0"/>
        </a:spcBef>
        <a:buNone/>
        <a:defRPr sz="2200" b="1" kern="1200">
          <a:solidFill>
            <a:schemeClr val="bg1"/>
          </a:solidFill>
          <a:latin typeface="Arial"/>
          <a:ea typeface="+mj-ea"/>
          <a:cs typeface="Arial"/>
        </a:defRPr>
      </a:lvl1pPr>
    </p:titleStyle>
    <p:bodyStyle>
      <a:lvl1pPr marL="0" indent="0" algn="l" defTabSz="457200" rtl="0" eaLnBrk="1" latinLnBrk="0" hangingPunct="1">
        <a:spcBef>
          <a:spcPct val="20000"/>
        </a:spcBef>
        <a:buFont typeface="Wingdings" charset="2"/>
        <a:buNone/>
        <a:defRPr sz="2200" kern="1200">
          <a:solidFill>
            <a:schemeClr val="tx1"/>
          </a:solidFill>
          <a:latin typeface="Arial"/>
          <a:ea typeface="+mn-ea"/>
          <a:cs typeface="Arial"/>
        </a:defRPr>
      </a:lvl1pPr>
      <a:lvl2pPr marL="742950" indent="-285750" algn="l" defTabSz="457200" rtl="0" eaLnBrk="1" latinLnBrk="0" hangingPunct="1">
        <a:spcBef>
          <a:spcPct val="20000"/>
        </a:spcBef>
        <a:buFont typeface="Arial"/>
        <a:buChar char="–"/>
        <a:defRPr sz="2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2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2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2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7598" b="14682"/>
          <a:stretch/>
        </p:blipFill>
        <p:spPr bwMode="auto">
          <a:xfrm>
            <a:off x="0" y="0"/>
            <a:ext cx="9144000" cy="414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4"/>
          <p:cNvSpPr>
            <a:spLocks noGrp="1"/>
          </p:cNvSpPr>
          <p:nvPr>
            <p:ph type="ctrTitle" idx="4294967295"/>
          </p:nvPr>
        </p:nvSpPr>
        <p:spPr>
          <a:xfrm>
            <a:off x="641534" y="4149725"/>
            <a:ext cx="7772400" cy="968375"/>
          </a:xfrm>
        </p:spPr>
        <p:txBody>
          <a:bodyPr>
            <a:noAutofit/>
          </a:bodyPr>
          <a:lstStyle/>
          <a:p>
            <a:pPr algn="ctr"/>
            <a:r>
              <a:rPr lang="it-IT" sz="2800" dirty="0"/>
              <a:t>Titolo presentazione</a:t>
            </a:r>
            <a:br>
              <a:rPr lang="it-IT" sz="2800" dirty="0"/>
            </a:br>
            <a:r>
              <a:rPr lang="it-IT" sz="2800" dirty="0"/>
              <a:t>sottotitolo</a:t>
            </a:r>
          </a:p>
        </p:txBody>
      </p:sp>
      <p:sp>
        <p:nvSpPr>
          <p:cNvPr id="11" name="Sottotitolo 10"/>
          <p:cNvSpPr>
            <a:spLocks noGrp="1"/>
          </p:cNvSpPr>
          <p:nvPr>
            <p:ph type="subTitle" idx="4294967295"/>
          </p:nvPr>
        </p:nvSpPr>
        <p:spPr>
          <a:xfrm>
            <a:off x="641534" y="5118100"/>
            <a:ext cx="7772400" cy="1333500"/>
          </a:xfrm>
        </p:spPr>
        <p:txBody>
          <a:bodyPr>
            <a:normAutofit/>
          </a:bodyPr>
          <a:lstStyle/>
          <a:p>
            <a:pPr algn="ctr"/>
            <a:r>
              <a:rPr lang="it-IT" b="1" dirty="0">
                <a:solidFill>
                  <a:schemeClr val="bg1"/>
                </a:solidFill>
              </a:rPr>
              <a:t>Milano, XX mese 20XX</a:t>
            </a:r>
          </a:p>
          <a:p>
            <a:endParaRPr lang="it-IT" dirty="0"/>
          </a:p>
        </p:txBody>
      </p:sp>
      <p:pic>
        <p:nvPicPr>
          <p:cNvPr id="1028" name="Picture 4" descr="Y:\IMMAGINE _COORDINATA_2014\LOGO_UFFICIALE\01_Polimi_centrato\eps\01_Polimi_centrato_COL_negativ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4725" y="1996654"/>
            <a:ext cx="2133600" cy="1573118"/>
          </a:xfrm>
          <a:prstGeom prst="rect">
            <a:avLst/>
          </a:prstGeom>
          <a:noFill/>
          <a:extLst>
            <a:ext uri="{909E8E84-426E-40DD-AFC4-6F175D3DCCD1}">
              <a14:hiddenFill xmlns:a14="http://schemas.microsoft.com/office/drawing/2010/main">
                <a:solidFill>
                  <a:srgbClr val="FFFFFF"/>
                </a:solidFill>
              </a14:hiddenFill>
            </a:ext>
          </a:extLst>
        </p:spPr>
      </p:pic>
      <p:sp>
        <p:nvSpPr>
          <p:cNvPr id="9" name="Rettangolo 8"/>
          <p:cNvSpPr/>
          <p:nvPr/>
        </p:nvSpPr>
        <p:spPr>
          <a:xfrm>
            <a:off x="0" y="3832224"/>
            <a:ext cx="9144000" cy="3025776"/>
          </a:xfrm>
          <a:prstGeom prst="rect">
            <a:avLst/>
          </a:prstGeom>
          <a:solidFill>
            <a:srgbClr val="728F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grpSp>
        <p:nvGrpSpPr>
          <p:cNvPr id="10" name="Gruppo 9"/>
          <p:cNvGrpSpPr/>
          <p:nvPr/>
        </p:nvGrpSpPr>
        <p:grpSpPr>
          <a:xfrm>
            <a:off x="48007" y="3816351"/>
            <a:ext cx="9036647" cy="180000"/>
            <a:chOff x="1218340" y="275867"/>
            <a:chExt cx="17715122" cy="567843"/>
          </a:xfrm>
        </p:grpSpPr>
        <p:cxnSp>
          <p:nvCxnSpPr>
            <p:cNvPr id="12" name="Connettore 1 11"/>
            <p:cNvCxnSpPr/>
            <p:nvPr userDrawn="1"/>
          </p:nvCxnSpPr>
          <p:spPr>
            <a:xfrm>
              <a:off x="12183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userDrawn="1"/>
          </p:nvCxnSpPr>
          <p:spPr>
            <a:xfrm>
              <a:off x="13672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4" name="Connettore 1 13"/>
            <p:cNvCxnSpPr/>
            <p:nvPr userDrawn="1"/>
          </p:nvCxnSpPr>
          <p:spPr>
            <a:xfrm>
              <a:off x="15160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5" name="Connettore 1 14"/>
            <p:cNvCxnSpPr/>
            <p:nvPr userDrawn="1"/>
          </p:nvCxnSpPr>
          <p:spPr>
            <a:xfrm>
              <a:off x="16649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userDrawn="1"/>
          </p:nvCxnSpPr>
          <p:spPr>
            <a:xfrm>
              <a:off x="18138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userDrawn="1"/>
          </p:nvCxnSpPr>
          <p:spPr>
            <a:xfrm>
              <a:off x="19626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8" name="Connettore 1 17"/>
            <p:cNvCxnSpPr/>
            <p:nvPr userDrawn="1"/>
          </p:nvCxnSpPr>
          <p:spPr>
            <a:xfrm>
              <a:off x="21115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9" name="Connettore 1 18"/>
            <p:cNvCxnSpPr/>
            <p:nvPr userDrawn="1"/>
          </p:nvCxnSpPr>
          <p:spPr>
            <a:xfrm>
              <a:off x="22604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userDrawn="1"/>
          </p:nvCxnSpPr>
          <p:spPr>
            <a:xfrm>
              <a:off x="24092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userDrawn="1"/>
          </p:nvCxnSpPr>
          <p:spPr>
            <a:xfrm>
              <a:off x="25581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2" name="Connettore 1 21"/>
            <p:cNvCxnSpPr/>
            <p:nvPr userDrawn="1"/>
          </p:nvCxnSpPr>
          <p:spPr>
            <a:xfrm>
              <a:off x="27070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3" name="Connettore 1 22"/>
            <p:cNvCxnSpPr/>
            <p:nvPr userDrawn="1"/>
          </p:nvCxnSpPr>
          <p:spPr>
            <a:xfrm>
              <a:off x="28558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4" name="Connettore 1 23"/>
            <p:cNvCxnSpPr/>
            <p:nvPr userDrawn="1"/>
          </p:nvCxnSpPr>
          <p:spPr>
            <a:xfrm>
              <a:off x="30047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5" name="Connettore 1 24"/>
            <p:cNvCxnSpPr/>
            <p:nvPr userDrawn="1"/>
          </p:nvCxnSpPr>
          <p:spPr>
            <a:xfrm>
              <a:off x="31536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 name="Connettore 1 25"/>
            <p:cNvCxnSpPr/>
            <p:nvPr userDrawn="1"/>
          </p:nvCxnSpPr>
          <p:spPr>
            <a:xfrm>
              <a:off x="33024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7" name="Connettore 1 26"/>
            <p:cNvCxnSpPr/>
            <p:nvPr userDrawn="1"/>
          </p:nvCxnSpPr>
          <p:spPr>
            <a:xfrm>
              <a:off x="34513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8" name="Connettore 1 27"/>
            <p:cNvCxnSpPr/>
            <p:nvPr userDrawn="1"/>
          </p:nvCxnSpPr>
          <p:spPr>
            <a:xfrm>
              <a:off x="36002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9" name="Connettore 1 28"/>
            <p:cNvCxnSpPr/>
            <p:nvPr userDrawn="1"/>
          </p:nvCxnSpPr>
          <p:spPr>
            <a:xfrm>
              <a:off x="37490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0" name="Connettore 1 29"/>
            <p:cNvCxnSpPr/>
            <p:nvPr userDrawn="1"/>
          </p:nvCxnSpPr>
          <p:spPr>
            <a:xfrm>
              <a:off x="38979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1" name="Connettore 1 30"/>
            <p:cNvCxnSpPr/>
            <p:nvPr userDrawn="1"/>
          </p:nvCxnSpPr>
          <p:spPr>
            <a:xfrm>
              <a:off x="404681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2" name="Connettore 1 31"/>
            <p:cNvCxnSpPr/>
            <p:nvPr userDrawn="1"/>
          </p:nvCxnSpPr>
          <p:spPr>
            <a:xfrm>
              <a:off x="419568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3" name="Connettore 1 32"/>
            <p:cNvCxnSpPr/>
            <p:nvPr userDrawn="1"/>
          </p:nvCxnSpPr>
          <p:spPr>
            <a:xfrm>
              <a:off x="434454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4" name="Connettore 1 33"/>
            <p:cNvCxnSpPr/>
            <p:nvPr userDrawn="1"/>
          </p:nvCxnSpPr>
          <p:spPr>
            <a:xfrm>
              <a:off x="449341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5" name="Connettore 1 34"/>
            <p:cNvCxnSpPr/>
            <p:nvPr userDrawn="1"/>
          </p:nvCxnSpPr>
          <p:spPr>
            <a:xfrm>
              <a:off x="464228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6" name="Connettore 1 35"/>
            <p:cNvCxnSpPr/>
            <p:nvPr userDrawn="1"/>
          </p:nvCxnSpPr>
          <p:spPr>
            <a:xfrm>
              <a:off x="479114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7" name="Connettore 1 36"/>
            <p:cNvCxnSpPr/>
            <p:nvPr userDrawn="1"/>
          </p:nvCxnSpPr>
          <p:spPr>
            <a:xfrm>
              <a:off x="494001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8" name="Connettore 1 37"/>
            <p:cNvCxnSpPr/>
            <p:nvPr userDrawn="1"/>
          </p:nvCxnSpPr>
          <p:spPr>
            <a:xfrm>
              <a:off x="508888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39" name="Connettore 1 38"/>
            <p:cNvCxnSpPr/>
            <p:nvPr userDrawn="1"/>
          </p:nvCxnSpPr>
          <p:spPr>
            <a:xfrm>
              <a:off x="523774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0" name="Connettore 1 39"/>
            <p:cNvCxnSpPr/>
            <p:nvPr userDrawn="1"/>
          </p:nvCxnSpPr>
          <p:spPr>
            <a:xfrm>
              <a:off x="538661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1" name="Connettore 1 40"/>
            <p:cNvCxnSpPr/>
            <p:nvPr userDrawn="1"/>
          </p:nvCxnSpPr>
          <p:spPr>
            <a:xfrm>
              <a:off x="553548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2" name="Connettore 1 41"/>
            <p:cNvCxnSpPr/>
            <p:nvPr userDrawn="1"/>
          </p:nvCxnSpPr>
          <p:spPr>
            <a:xfrm>
              <a:off x="568435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3" name="Connettore 1 42"/>
            <p:cNvCxnSpPr/>
            <p:nvPr userDrawn="1"/>
          </p:nvCxnSpPr>
          <p:spPr>
            <a:xfrm>
              <a:off x="583321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4" name="Connettore 1 43"/>
            <p:cNvCxnSpPr/>
            <p:nvPr userDrawn="1"/>
          </p:nvCxnSpPr>
          <p:spPr>
            <a:xfrm>
              <a:off x="598208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5" name="Connettore 1 44"/>
            <p:cNvCxnSpPr/>
            <p:nvPr userDrawn="1"/>
          </p:nvCxnSpPr>
          <p:spPr>
            <a:xfrm>
              <a:off x="613095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6" name="Connettore 1 45"/>
            <p:cNvCxnSpPr/>
            <p:nvPr userDrawn="1"/>
          </p:nvCxnSpPr>
          <p:spPr>
            <a:xfrm>
              <a:off x="627981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7" name="Connettore 1 46"/>
            <p:cNvCxnSpPr/>
            <p:nvPr userDrawn="1"/>
          </p:nvCxnSpPr>
          <p:spPr>
            <a:xfrm>
              <a:off x="642868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8" name="Connettore 1 47"/>
            <p:cNvCxnSpPr/>
            <p:nvPr userDrawn="1"/>
          </p:nvCxnSpPr>
          <p:spPr>
            <a:xfrm>
              <a:off x="657755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49" name="Connettore 1 48"/>
            <p:cNvCxnSpPr/>
            <p:nvPr userDrawn="1"/>
          </p:nvCxnSpPr>
          <p:spPr>
            <a:xfrm>
              <a:off x="672641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0" name="Connettore 1 49"/>
            <p:cNvCxnSpPr/>
            <p:nvPr userDrawn="1"/>
          </p:nvCxnSpPr>
          <p:spPr>
            <a:xfrm>
              <a:off x="687528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1" name="Connettore 1 50"/>
            <p:cNvCxnSpPr/>
            <p:nvPr userDrawn="1"/>
          </p:nvCxnSpPr>
          <p:spPr>
            <a:xfrm>
              <a:off x="702415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2" name="Connettore 1 51"/>
            <p:cNvCxnSpPr/>
            <p:nvPr userDrawn="1"/>
          </p:nvCxnSpPr>
          <p:spPr>
            <a:xfrm>
              <a:off x="717302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3" name="Connettore 1 52"/>
            <p:cNvCxnSpPr/>
            <p:nvPr userDrawn="1"/>
          </p:nvCxnSpPr>
          <p:spPr>
            <a:xfrm>
              <a:off x="732188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4" name="Connettore 1 53"/>
            <p:cNvCxnSpPr/>
            <p:nvPr userDrawn="1"/>
          </p:nvCxnSpPr>
          <p:spPr>
            <a:xfrm>
              <a:off x="747075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5" name="Connettore 1 54"/>
            <p:cNvCxnSpPr/>
            <p:nvPr userDrawn="1"/>
          </p:nvCxnSpPr>
          <p:spPr>
            <a:xfrm>
              <a:off x="761962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6" name="Connettore 1 55"/>
            <p:cNvCxnSpPr/>
            <p:nvPr userDrawn="1"/>
          </p:nvCxnSpPr>
          <p:spPr>
            <a:xfrm>
              <a:off x="776848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7" name="Connettore 1 56"/>
            <p:cNvCxnSpPr/>
            <p:nvPr userDrawn="1"/>
          </p:nvCxnSpPr>
          <p:spPr>
            <a:xfrm>
              <a:off x="791735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8" name="Connettore 1 57"/>
            <p:cNvCxnSpPr/>
            <p:nvPr userDrawn="1"/>
          </p:nvCxnSpPr>
          <p:spPr>
            <a:xfrm>
              <a:off x="806622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59" name="Connettore 1 58"/>
            <p:cNvCxnSpPr/>
            <p:nvPr userDrawn="1"/>
          </p:nvCxnSpPr>
          <p:spPr>
            <a:xfrm>
              <a:off x="821508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0" name="Connettore 1 59"/>
            <p:cNvCxnSpPr/>
            <p:nvPr userDrawn="1"/>
          </p:nvCxnSpPr>
          <p:spPr>
            <a:xfrm>
              <a:off x="836395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1" name="Connettore 1 60"/>
            <p:cNvCxnSpPr/>
            <p:nvPr userDrawn="1"/>
          </p:nvCxnSpPr>
          <p:spPr>
            <a:xfrm>
              <a:off x="851282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2" name="Connettore 1 61"/>
            <p:cNvCxnSpPr/>
            <p:nvPr userDrawn="1"/>
          </p:nvCxnSpPr>
          <p:spPr>
            <a:xfrm>
              <a:off x="866169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3" name="Connettore 1 62"/>
            <p:cNvCxnSpPr/>
            <p:nvPr userDrawn="1"/>
          </p:nvCxnSpPr>
          <p:spPr>
            <a:xfrm>
              <a:off x="881055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4" name="Connettore 1 63"/>
            <p:cNvCxnSpPr/>
            <p:nvPr userDrawn="1"/>
          </p:nvCxnSpPr>
          <p:spPr>
            <a:xfrm>
              <a:off x="895942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5" name="Connettore 1 64"/>
            <p:cNvCxnSpPr/>
            <p:nvPr userDrawn="1"/>
          </p:nvCxnSpPr>
          <p:spPr>
            <a:xfrm>
              <a:off x="910829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6" name="Connettore 1 65"/>
            <p:cNvCxnSpPr/>
            <p:nvPr userDrawn="1"/>
          </p:nvCxnSpPr>
          <p:spPr>
            <a:xfrm>
              <a:off x="925715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7" name="Connettore 1 66"/>
            <p:cNvCxnSpPr/>
            <p:nvPr userDrawn="1"/>
          </p:nvCxnSpPr>
          <p:spPr>
            <a:xfrm>
              <a:off x="940602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8" name="Connettore 1 67"/>
            <p:cNvCxnSpPr/>
            <p:nvPr userDrawn="1"/>
          </p:nvCxnSpPr>
          <p:spPr>
            <a:xfrm>
              <a:off x="955489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69" name="Connettore 1 68"/>
            <p:cNvCxnSpPr/>
            <p:nvPr userDrawn="1"/>
          </p:nvCxnSpPr>
          <p:spPr>
            <a:xfrm>
              <a:off x="970375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0" name="Connettore 1 69"/>
            <p:cNvCxnSpPr/>
            <p:nvPr userDrawn="1"/>
          </p:nvCxnSpPr>
          <p:spPr>
            <a:xfrm>
              <a:off x="985262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1" name="Connettore 1 70"/>
            <p:cNvCxnSpPr/>
            <p:nvPr userDrawn="1"/>
          </p:nvCxnSpPr>
          <p:spPr>
            <a:xfrm>
              <a:off x="1000149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2" name="Connettore 1 71"/>
            <p:cNvCxnSpPr/>
            <p:nvPr userDrawn="1"/>
          </p:nvCxnSpPr>
          <p:spPr>
            <a:xfrm>
              <a:off x="1015036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3" name="Connettore 1 72"/>
            <p:cNvCxnSpPr/>
            <p:nvPr userDrawn="1"/>
          </p:nvCxnSpPr>
          <p:spPr>
            <a:xfrm>
              <a:off x="1029922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4" name="Connettore 1 73"/>
            <p:cNvCxnSpPr/>
            <p:nvPr userDrawn="1"/>
          </p:nvCxnSpPr>
          <p:spPr>
            <a:xfrm>
              <a:off x="1044809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Connettore 1 74"/>
            <p:cNvCxnSpPr/>
            <p:nvPr userDrawn="1"/>
          </p:nvCxnSpPr>
          <p:spPr>
            <a:xfrm>
              <a:off x="1059696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6" name="Connettore 1 75"/>
            <p:cNvCxnSpPr/>
            <p:nvPr userDrawn="1"/>
          </p:nvCxnSpPr>
          <p:spPr>
            <a:xfrm>
              <a:off x="1074582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7" name="Connettore 1 76"/>
            <p:cNvCxnSpPr/>
            <p:nvPr userDrawn="1"/>
          </p:nvCxnSpPr>
          <p:spPr>
            <a:xfrm>
              <a:off x="1089469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8" name="Connettore 1 77"/>
            <p:cNvCxnSpPr/>
            <p:nvPr userDrawn="1"/>
          </p:nvCxnSpPr>
          <p:spPr>
            <a:xfrm>
              <a:off x="110435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9" name="Connettore 1 78"/>
            <p:cNvCxnSpPr/>
            <p:nvPr userDrawn="1"/>
          </p:nvCxnSpPr>
          <p:spPr>
            <a:xfrm>
              <a:off x="1119242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0" name="Connettore 1 79"/>
            <p:cNvCxnSpPr/>
            <p:nvPr userDrawn="1"/>
          </p:nvCxnSpPr>
          <p:spPr>
            <a:xfrm>
              <a:off x="1134129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1" name="Connettore 1 80"/>
            <p:cNvCxnSpPr/>
            <p:nvPr userDrawn="1"/>
          </p:nvCxnSpPr>
          <p:spPr>
            <a:xfrm>
              <a:off x="1149016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2" name="Connettore 1 81"/>
            <p:cNvCxnSpPr/>
            <p:nvPr userDrawn="1"/>
          </p:nvCxnSpPr>
          <p:spPr>
            <a:xfrm>
              <a:off x="1163903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3" name="Connettore 1 82"/>
            <p:cNvCxnSpPr/>
            <p:nvPr userDrawn="1"/>
          </p:nvCxnSpPr>
          <p:spPr>
            <a:xfrm>
              <a:off x="1178789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4" name="Connettore 1 83"/>
            <p:cNvCxnSpPr/>
            <p:nvPr userDrawn="1"/>
          </p:nvCxnSpPr>
          <p:spPr>
            <a:xfrm>
              <a:off x="1193676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5" name="Connettore 1 84"/>
            <p:cNvCxnSpPr/>
            <p:nvPr userDrawn="1"/>
          </p:nvCxnSpPr>
          <p:spPr>
            <a:xfrm>
              <a:off x="1208563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6" name="Connettore 1 85"/>
            <p:cNvCxnSpPr/>
            <p:nvPr userDrawn="1"/>
          </p:nvCxnSpPr>
          <p:spPr>
            <a:xfrm>
              <a:off x="1223449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7" name="Connettore 1 86"/>
            <p:cNvCxnSpPr/>
            <p:nvPr userDrawn="1"/>
          </p:nvCxnSpPr>
          <p:spPr>
            <a:xfrm>
              <a:off x="1238336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8" name="Connettore 1 87"/>
            <p:cNvCxnSpPr/>
            <p:nvPr userDrawn="1"/>
          </p:nvCxnSpPr>
          <p:spPr>
            <a:xfrm>
              <a:off x="1253223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89" name="Connettore 1 88"/>
            <p:cNvCxnSpPr/>
            <p:nvPr userDrawn="1"/>
          </p:nvCxnSpPr>
          <p:spPr>
            <a:xfrm>
              <a:off x="1268109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0" name="Connettore 1 89"/>
            <p:cNvCxnSpPr/>
            <p:nvPr userDrawn="1"/>
          </p:nvCxnSpPr>
          <p:spPr>
            <a:xfrm>
              <a:off x="1282996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1" name="Connettore 1 90"/>
            <p:cNvCxnSpPr/>
            <p:nvPr userDrawn="1"/>
          </p:nvCxnSpPr>
          <p:spPr>
            <a:xfrm>
              <a:off x="1297883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2" name="Connettore 1 91"/>
            <p:cNvCxnSpPr/>
            <p:nvPr userDrawn="1"/>
          </p:nvCxnSpPr>
          <p:spPr>
            <a:xfrm>
              <a:off x="1312770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3" name="Connettore 1 92"/>
            <p:cNvCxnSpPr/>
            <p:nvPr userDrawn="1"/>
          </p:nvCxnSpPr>
          <p:spPr>
            <a:xfrm>
              <a:off x="1327656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4" name="Connettore 1 93"/>
            <p:cNvCxnSpPr/>
            <p:nvPr userDrawn="1"/>
          </p:nvCxnSpPr>
          <p:spPr>
            <a:xfrm>
              <a:off x="1342543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5" name="Connettore 1 94"/>
            <p:cNvCxnSpPr/>
            <p:nvPr userDrawn="1"/>
          </p:nvCxnSpPr>
          <p:spPr>
            <a:xfrm>
              <a:off x="1357430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6" name="Connettore 1 95"/>
            <p:cNvCxnSpPr/>
            <p:nvPr userDrawn="1"/>
          </p:nvCxnSpPr>
          <p:spPr>
            <a:xfrm>
              <a:off x="1372316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7" name="Connettore 1 96"/>
            <p:cNvCxnSpPr/>
            <p:nvPr userDrawn="1"/>
          </p:nvCxnSpPr>
          <p:spPr>
            <a:xfrm>
              <a:off x="1387203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8" name="Connettore 1 97"/>
            <p:cNvCxnSpPr/>
            <p:nvPr userDrawn="1"/>
          </p:nvCxnSpPr>
          <p:spPr>
            <a:xfrm>
              <a:off x="1402090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99" name="Connettore 1 98"/>
            <p:cNvCxnSpPr/>
            <p:nvPr userDrawn="1"/>
          </p:nvCxnSpPr>
          <p:spPr>
            <a:xfrm>
              <a:off x="1416976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0" name="Connettore 1 99"/>
            <p:cNvCxnSpPr/>
            <p:nvPr userDrawn="1"/>
          </p:nvCxnSpPr>
          <p:spPr>
            <a:xfrm>
              <a:off x="1431863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1" name="Connettore 1 100"/>
            <p:cNvCxnSpPr/>
            <p:nvPr userDrawn="1"/>
          </p:nvCxnSpPr>
          <p:spPr>
            <a:xfrm>
              <a:off x="1446750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2" name="Connettore 1 101"/>
            <p:cNvCxnSpPr/>
            <p:nvPr userDrawn="1"/>
          </p:nvCxnSpPr>
          <p:spPr>
            <a:xfrm>
              <a:off x="1461637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3" name="Connettore 1 102"/>
            <p:cNvCxnSpPr/>
            <p:nvPr userDrawn="1"/>
          </p:nvCxnSpPr>
          <p:spPr>
            <a:xfrm>
              <a:off x="1476523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4" name="Connettore 1 103"/>
            <p:cNvCxnSpPr/>
            <p:nvPr userDrawn="1"/>
          </p:nvCxnSpPr>
          <p:spPr>
            <a:xfrm>
              <a:off x="1491410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5" name="Connettore 1 104"/>
            <p:cNvCxnSpPr/>
            <p:nvPr userDrawn="1"/>
          </p:nvCxnSpPr>
          <p:spPr>
            <a:xfrm>
              <a:off x="1506297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6" name="Connettore 1 105"/>
            <p:cNvCxnSpPr/>
            <p:nvPr userDrawn="1"/>
          </p:nvCxnSpPr>
          <p:spPr>
            <a:xfrm>
              <a:off x="1521183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7" name="Connettore 1 106"/>
            <p:cNvCxnSpPr/>
            <p:nvPr userDrawn="1"/>
          </p:nvCxnSpPr>
          <p:spPr>
            <a:xfrm>
              <a:off x="1536070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8" name="Connettore 1 107"/>
            <p:cNvCxnSpPr/>
            <p:nvPr userDrawn="1"/>
          </p:nvCxnSpPr>
          <p:spPr>
            <a:xfrm>
              <a:off x="1550957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09" name="Connettore 1 108"/>
            <p:cNvCxnSpPr/>
            <p:nvPr userDrawn="1"/>
          </p:nvCxnSpPr>
          <p:spPr>
            <a:xfrm>
              <a:off x="1565843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0" name="Connettore 1 109"/>
            <p:cNvCxnSpPr/>
            <p:nvPr userDrawn="1"/>
          </p:nvCxnSpPr>
          <p:spPr>
            <a:xfrm>
              <a:off x="1580730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1" name="Connettore 1 110"/>
            <p:cNvCxnSpPr/>
            <p:nvPr userDrawn="1"/>
          </p:nvCxnSpPr>
          <p:spPr>
            <a:xfrm>
              <a:off x="1595617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2" name="Connettore 1 111"/>
            <p:cNvCxnSpPr/>
            <p:nvPr userDrawn="1"/>
          </p:nvCxnSpPr>
          <p:spPr>
            <a:xfrm>
              <a:off x="1610504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3" name="Connettore 1 112"/>
            <p:cNvCxnSpPr/>
            <p:nvPr userDrawn="1"/>
          </p:nvCxnSpPr>
          <p:spPr>
            <a:xfrm>
              <a:off x="1625390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4" name="Connettore 1 113"/>
            <p:cNvCxnSpPr/>
            <p:nvPr userDrawn="1"/>
          </p:nvCxnSpPr>
          <p:spPr>
            <a:xfrm>
              <a:off x="1640277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5" name="Connettore 1 114"/>
            <p:cNvCxnSpPr/>
            <p:nvPr userDrawn="1"/>
          </p:nvCxnSpPr>
          <p:spPr>
            <a:xfrm>
              <a:off x="1655164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6" name="Connettore 1 115"/>
            <p:cNvCxnSpPr/>
            <p:nvPr userDrawn="1"/>
          </p:nvCxnSpPr>
          <p:spPr>
            <a:xfrm>
              <a:off x="1670050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7" name="Connettore 1 116"/>
            <p:cNvCxnSpPr/>
            <p:nvPr userDrawn="1"/>
          </p:nvCxnSpPr>
          <p:spPr>
            <a:xfrm>
              <a:off x="1684937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8" name="Connettore 1 117"/>
            <p:cNvCxnSpPr/>
            <p:nvPr userDrawn="1"/>
          </p:nvCxnSpPr>
          <p:spPr>
            <a:xfrm>
              <a:off x="1699824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19" name="Connettore 1 118"/>
            <p:cNvCxnSpPr/>
            <p:nvPr userDrawn="1"/>
          </p:nvCxnSpPr>
          <p:spPr>
            <a:xfrm>
              <a:off x="1714710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0" name="Connettore 1 119"/>
            <p:cNvCxnSpPr/>
            <p:nvPr userDrawn="1"/>
          </p:nvCxnSpPr>
          <p:spPr>
            <a:xfrm>
              <a:off x="1729597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1" name="Connettore 1 120"/>
            <p:cNvCxnSpPr/>
            <p:nvPr userDrawn="1"/>
          </p:nvCxnSpPr>
          <p:spPr>
            <a:xfrm>
              <a:off x="17444843"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2" name="Connettore 1 121"/>
            <p:cNvCxnSpPr/>
            <p:nvPr userDrawn="1"/>
          </p:nvCxnSpPr>
          <p:spPr>
            <a:xfrm>
              <a:off x="17593710"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3" name="Connettore 1 122"/>
            <p:cNvCxnSpPr/>
            <p:nvPr userDrawn="1"/>
          </p:nvCxnSpPr>
          <p:spPr>
            <a:xfrm>
              <a:off x="17742577"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4" name="Connettore 1 123"/>
            <p:cNvCxnSpPr/>
            <p:nvPr userDrawn="1"/>
          </p:nvCxnSpPr>
          <p:spPr>
            <a:xfrm>
              <a:off x="17891444"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5" name="Connettore 1 124"/>
            <p:cNvCxnSpPr/>
            <p:nvPr userDrawn="1"/>
          </p:nvCxnSpPr>
          <p:spPr>
            <a:xfrm>
              <a:off x="18040311"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6" name="Connettore 1 125"/>
            <p:cNvCxnSpPr/>
            <p:nvPr userDrawn="1"/>
          </p:nvCxnSpPr>
          <p:spPr>
            <a:xfrm>
              <a:off x="18189178"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7" name="Connettore 1 126"/>
            <p:cNvCxnSpPr/>
            <p:nvPr userDrawn="1"/>
          </p:nvCxnSpPr>
          <p:spPr>
            <a:xfrm>
              <a:off x="18338045"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8" name="Connettore 1 127"/>
            <p:cNvCxnSpPr/>
            <p:nvPr userDrawn="1"/>
          </p:nvCxnSpPr>
          <p:spPr>
            <a:xfrm>
              <a:off x="1848691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29" name="Connettore 1 128"/>
            <p:cNvCxnSpPr/>
            <p:nvPr userDrawn="1"/>
          </p:nvCxnSpPr>
          <p:spPr>
            <a:xfrm>
              <a:off x="18635779"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0" name="Connettore 1 129"/>
            <p:cNvCxnSpPr/>
            <p:nvPr userDrawn="1"/>
          </p:nvCxnSpPr>
          <p:spPr>
            <a:xfrm>
              <a:off x="18784646"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31" name="Connettore 1 130"/>
            <p:cNvCxnSpPr/>
            <p:nvPr userDrawn="1"/>
          </p:nvCxnSpPr>
          <p:spPr>
            <a:xfrm>
              <a:off x="18933462" y="275867"/>
              <a:ext cx="0" cy="567843"/>
            </a:xfrm>
            <a:prstGeom prst="line">
              <a:avLst/>
            </a:prstGeom>
            <a:ln w="12700">
              <a:solidFill>
                <a:schemeClr val="bg1"/>
              </a:solidFill>
            </a:ln>
            <a:effectLst/>
          </p:spPr>
          <p:style>
            <a:lnRef idx="2">
              <a:schemeClr val="accent1"/>
            </a:lnRef>
            <a:fillRef idx="0">
              <a:schemeClr val="accent1"/>
            </a:fillRef>
            <a:effectRef idx="1">
              <a:schemeClr val="accent1"/>
            </a:effectRef>
            <a:fontRef idx="minor">
              <a:schemeClr val="tx1"/>
            </a:fontRef>
          </p:style>
        </p:cxnSp>
      </p:grpSp>
      <p:sp>
        <p:nvSpPr>
          <p:cNvPr id="132" name="Titolo 1"/>
          <p:cNvSpPr txBox="1">
            <a:spLocks/>
          </p:cNvSpPr>
          <p:nvPr/>
        </p:nvSpPr>
        <p:spPr>
          <a:xfrm>
            <a:off x="552896" y="4835989"/>
            <a:ext cx="7772400" cy="968375"/>
          </a:xfrm>
          <a:prstGeom prst="rect">
            <a:avLst/>
          </a:prstGeom>
        </p:spPr>
        <p:txBody>
          <a:bodyPr>
            <a:normAutofit/>
          </a:bodyPr>
          <a:lstStyle>
            <a:lvl1pPr marL="0" indent="0" algn="l" defTabSz="457200" rtl="0" eaLnBrk="1" latinLnBrk="0" hangingPunct="1">
              <a:spcBef>
                <a:spcPct val="0"/>
              </a:spcBef>
              <a:buNone/>
              <a:defRPr sz="3600" b="1" kern="1200">
                <a:solidFill>
                  <a:schemeClr val="bg1"/>
                </a:solidFill>
                <a:latin typeface="Arial"/>
                <a:ea typeface="+mj-ea"/>
                <a:cs typeface="Arial"/>
              </a:defRPr>
            </a:lvl1pPr>
          </a:lstStyle>
          <a:p>
            <a:pPr algn="ctr"/>
            <a:r>
              <a:rPr lang="it-IT" dirty="0"/>
              <a:t>DB2 Project</a:t>
            </a:r>
          </a:p>
        </p:txBody>
      </p:sp>
    </p:spTree>
    <p:extLst>
      <p:ext uri="{BB962C8B-B14F-4D97-AF65-F5344CB8AC3E}">
        <p14:creationId xmlns:p14="http://schemas.microsoft.com/office/powerpoint/2010/main" val="1751112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2183279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RELATIONSHIP</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820894" y="1319755"/>
            <a:ext cx="4048670" cy="4759276"/>
          </a:xfrm>
        </p:spPr>
        <p:txBody>
          <a:bodyPr/>
          <a:lstStyle/>
          <a:p>
            <a:r>
              <a:rPr lang="it-IT" dirty="0">
                <a:latin typeface="Abadi" panose="020B0604020104020204" pitchFamily="34" charset="0"/>
              </a:rPr>
              <a:t>REL1</a:t>
            </a:r>
          </a:p>
          <a:p>
            <a:pPr marL="342900" indent="-342900">
              <a:buFont typeface="Arial" panose="020B0604020202020204" pitchFamily="34" charset="0"/>
              <a:buChar char="•"/>
            </a:pPr>
            <a:r>
              <a:rPr lang="it-IT" dirty="0" err="1">
                <a:latin typeface="Abadi" panose="020B0604020104020204" pitchFamily="34" charset="0"/>
              </a:rPr>
              <a:t>Questionnaire</a:t>
            </a:r>
            <a:r>
              <a:rPr lang="it-IT" dirty="0">
                <a:latin typeface="Abadi" panose="020B0604020104020204" pitchFamily="34" charset="0"/>
              </a:rPr>
              <a:t> -&gt; Review @OneToMany, </a:t>
            </a:r>
            <a:r>
              <a:rPr lang="it-IT" dirty="0" err="1">
                <a:latin typeface="Abadi" panose="020B0604020104020204" pitchFamily="34" charset="0"/>
              </a:rPr>
              <a:t>used</a:t>
            </a:r>
            <a:r>
              <a:rPr lang="it-IT" dirty="0">
                <a:latin typeface="Abadi" panose="020B0604020104020204" pitchFamily="34" charset="0"/>
              </a:rPr>
              <a:t> to </a:t>
            </a:r>
            <a:r>
              <a:rPr lang="it-IT" dirty="0" err="1">
                <a:latin typeface="Abadi" panose="020B0604020104020204" pitchFamily="34" charset="0"/>
              </a:rPr>
              <a:t>get</a:t>
            </a:r>
            <a:r>
              <a:rPr lang="it-IT" dirty="0">
                <a:latin typeface="Abadi" panose="020B0604020104020204" pitchFamily="34" charset="0"/>
              </a:rPr>
              <a:t> the reviews of the </a:t>
            </a:r>
            <a:r>
              <a:rPr lang="it-IT" dirty="0" err="1">
                <a:latin typeface="Abadi" panose="020B0604020104020204" pitchFamily="34" charset="0"/>
              </a:rPr>
              <a:t>questionnaire</a:t>
            </a:r>
            <a:r>
              <a:rPr lang="it-IT" dirty="0">
                <a:latin typeface="Abadi" panose="020B0604020104020204" pitchFamily="34" charset="0"/>
              </a:rPr>
              <a:t> of the day and to </a:t>
            </a:r>
            <a:r>
              <a:rPr lang="it-IT" dirty="0" err="1">
                <a:latin typeface="Abadi" panose="020B0604020104020204" pitchFamily="34" charset="0"/>
              </a:rPr>
              <a:t>get</a:t>
            </a:r>
            <a:r>
              <a:rPr lang="it-IT" dirty="0">
                <a:latin typeface="Abadi" panose="020B0604020104020204" pitchFamily="34" charset="0"/>
              </a:rPr>
              <a:t> the user </a:t>
            </a:r>
            <a:r>
              <a:rPr lang="it-IT" dirty="0" err="1">
                <a:latin typeface="Abadi" panose="020B0604020104020204" pitchFamily="34" charset="0"/>
              </a:rPr>
              <a:t>who</a:t>
            </a:r>
            <a:r>
              <a:rPr lang="it-IT" dirty="0">
                <a:latin typeface="Abadi" panose="020B0604020104020204" pitchFamily="34" charset="0"/>
              </a:rPr>
              <a:t> </a:t>
            </a:r>
            <a:r>
              <a:rPr lang="it-IT" dirty="0" err="1">
                <a:latin typeface="Abadi" panose="020B0604020104020204" pitchFamily="34" charset="0"/>
              </a:rPr>
              <a:t>submitted</a:t>
            </a:r>
            <a:r>
              <a:rPr lang="it-IT" dirty="0">
                <a:latin typeface="Abadi" panose="020B0604020104020204" pitchFamily="34" charset="0"/>
              </a:rPr>
              <a:t> the review</a:t>
            </a:r>
          </a:p>
          <a:p>
            <a:pPr marL="342900" indent="-342900">
              <a:buFont typeface="Arial" panose="020B0604020202020204" pitchFamily="34" charset="0"/>
              <a:buChar char="•"/>
            </a:pPr>
            <a:r>
              <a:rPr lang="it-IT" dirty="0">
                <a:latin typeface="Abadi" panose="020B0604020104020204" pitchFamily="34" charset="0"/>
              </a:rPr>
              <a:t>Review -&gt; </a:t>
            </a:r>
            <a:r>
              <a:rPr lang="it-IT" dirty="0" err="1">
                <a:latin typeface="Abadi" panose="020B0604020104020204" pitchFamily="34" charset="0"/>
              </a:rPr>
              <a:t>Questionnaire</a:t>
            </a:r>
            <a:r>
              <a:rPr lang="en-GB" dirty="0">
                <a:latin typeface="Abadi" panose="020B0604020104020204" pitchFamily="34" charset="0"/>
              </a:rPr>
              <a:t> @ManyToOne</a:t>
            </a:r>
            <a:endParaRPr lang="it-IT"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err="1"/>
              <a:t>Questionnaire</a:t>
            </a:r>
            <a:endParaRPr lang="it-IT" sz="1400" dirty="0"/>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a:t>Review</a:t>
            </a: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Questionnaire</a:t>
            </a:r>
            <a:endParaRPr lang="it-IT" sz="1400" dirty="0"/>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Questionnaire</a:t>
            </a:r>
            <a:endParaRPr lang="it-IT" sz="1400" dirty="0"/>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04278" cy="276999"/>
          </a:xfrm>
          <a:prstGeom prst="rect">
            <a:avLst/>
          </a:prstGeom>
          <a:noFill/>
        </p:spPr>
        <p:txBody>
          <a:bodyPr wrap="none" rtlCol="0">
            <a:spAutoFit/>
          </a:bodyPr>
          <a:lstStyle/>
          <a:p>
            <a:r>
              <a:rPr lang="it-IT" sz="1200" dirty="0"/>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383438" cy="276999"/>
          </a:xfrm>
          <a:prstGeom prst="rect">
            <a:avLst/>
          </a:prstGeom>
          <a:noFill/>
        </p:spPr>
        <p:txBody>
          <a:bodyPr wrap="none" rtlCol="0">
            <a:spAutoFit/>
          </a:bodyPr>
          <a:lstStyle/>
          <a:p>
            <a:r>
              <a:rPr lang="it-IT" sz="1200" dirty="0"/>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1610" cy="276999"/>
          </a:xfrm>
          <a:prstGeom prst="rect">
            <a:avLst/>
          </a:prstGeom>
          <a:noFill/>
        </p:spPr>
        <p:txBody>
          <a:bodyPr wrap="none" rtlCol="0">
            <a:spAutoFit/>
          </a:bodyPr>
          <a:lstStyle/>
          <a:p>
            <a:r>
              <a:rPr lang="it-IT" sz="1200" dirty="0"/>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263214" cy="276999"/>
          </a:xfrm>
          <a:prstGeom prst="rect">
            <a:avLst/>
          </a:prstGeom>
          <a:noFill/>
        </p:spPr>
        <p:txBody>
          <a:bodyPr wrap="none" rtlCol="0">
            <a:spAutoFit/>
          </a:bodyPr>
          <a:lstStyle/>
          <a:p>
            <a:r>
              <a:rPr lang="it-IT" sz="1200" dirty="0"/>
              <a:t>1</a:t>
            </a:r>
          </a:p>
        </p:txBody>
      </p:sp>
    </p:spTree>
    <p:extLst>
      <p:ext uri="{BB962C8B-B14F-4D97-AF65-F5344CB8AC3E}">
        <p14:creationId xmlns:p14="http://schemas.microsoft.com/office/powerpoint/2010/main" val="4254482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3100570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RELATIONSHIP</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820894" y="1319755"/>
            <a:ext cx="4048670" cy="4759276"/>
          </a:xfrm>
        </p:spPr>
        <p:txBody>
          <a:bodyPr/>
          <a:lstStyle/>
          <a:p>
            <a:r>
              <a:rPr lang="it-IT" dirty="0">
                <a:latin typeface="Abadi" panose="020B0604020104020204" pitchFamily="34" charset="0"/>
              </a:rPr>
              <a:t>REL1</a:t>
            </a:r>
          </a:p>
          <a:p>
            <a:pPr marL="342900" indent="-342900">
              <a:buFont typeface="Arial" panose="020B0604020202020204" pitchFamily="34" charset="0"/>
              <a:buChar char="•"/>
            </a:pPr>
            <a:r>
              <a:rPr lang="it-IT" dirty="0">
                <a:latin typeface="Abadi" panose="020B0604020104020204" pitchFamily="34" charset="0"/>
              </a:rPr>
              <a:t>Review -&gt; </a:t>
            </a:r>
            <a:r>
              <a:rPr lang="it-IT" dirty="0" err="1">
                <a:latin typeface="Abadi" panose="020B0604020104020204" pitchFamily="34" charset="0"/>
              </a:rPr>
              <a:t>Question</a:t>
            </a:r>
            <a:r>
              <a:rPr lang="it-IT" dirty="0">
                <a:latin typeface="Abadi" panose="020B0604020104020204" pitchFamily="34" charset="0"/>
              </a:rPr>
              <a:t> @ManyToMany</a:t>
            </a:r>
          </a:p>
          <a:p>
            <a:pPr marL="342900" indent="-342900">
              <a:buFont typeface="Arial" panose="020B0604020202020204" pitchFamily="34" charset="0"/>
              <a:buChar char="•"/>
            </a:pPr>
            <a:r>
              <a:rPr lang="it-IT" dirty="0" err="1">
                <a:latin typeface="Abadi" panose="020B0604020104020204" pitchFamily="34" charset="0"/>
              </a:rPr>
              <a:t>Question</a:t>
            </a:r>
            <a:r>
              <a:rPr lang="it-IT" dirty="0">
                <a:latin typeface="Abadi" panose="020B0604020104020204" pitchFamily="34" charset="0"/>
              </a:rPr>
              <a:t> -&gt; Review</a:t>
            </a:r>
            <a:r>
              <a:rPr lang="en-GB" dirty="0">
                <a:latin typeface="Abadi" panose="020B0604020104020204" pitchFamily="34" charset="0"/>
              </a:rPr>
              <a:t> @ManyToOne</a:t>
            </a:r>
            <a:endParaRPr lang="it-IT"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a:t>Review</a:t>
            </a: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err="1"/>
              <a:t>Question</a:t>
            </a:r>
            <a:endParaRPr lang="it-IT" sz="1400" dirty="0"/>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a:t>
            </a:r>
            <a:endParaRPr lang="it-IT" sz="1400" dirty="0"/>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a:t>
            </a:r>
            <a:endParaRPr lang="it-IT" sz="1400" dirty="0"/>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04278" cy="276999"/>
          </a:xfrm>
          <a:prstGeom prst="rect">
            <a:avLst/>
          </a:prstGeom>
          <a:noFill/>
        </p:spPr>
        <p:txBody>
          <a:bodyPr wrap="none" rtlCol="0">
            <a:spAutoFit/>
          </a:bodyPr>
          <a:lstStyle/>
          <a:p>
            <a:r>
              <a:rPr lang="it-IT" sz="1200" dirty="0"/>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04278" cy="276999"/>
          </a:xfrm>
          <a:prstGeom prst="rect">
            <a:avLst/>
          </a:prstGeom>
          <a:noFill/>
        </p:spPr>
        <p:txBody>
          <a:bodyPr wrap="none" rtlCol="0">
            <a:spAutoFit/>
          </a:bodyPr>
          <a:lstStyle/>
          <a:p>
            <a:r>
              <a:rPr lang="it-IT" sz="1200" dirty="0"/>
              <a:t>0:N</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1610" cy="276999"/>
          </a:xfrm>
          <a:prstGeom prst="rect">
            <a:avLst/>
          </a:prstGeom>
          <a:noFill/>
        </p:spPr>
        <p:txBody>
          <a:bodyPr wrap="none" rtlCol="0">
            <a:spAutoFit/>
          </a:bodyPr>
          <a:lstStyle/>
          <a:p>
            <a:r>
              <a:rPr lang="it-IT" sz="1200" dirty="0"/>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263214" cy="276999"/>
          </a:xfrm>
          <a:prstGeom prst="rect">
            <a:avLst/>
          </a:prstGeom>
          <a:noFill/>
        </p:spPr>
        <p:txBody>
          <a:bodyPr wrap="none" rtlCol="0">
            <a:spAutoFit/>
          </a:bodyPr>
          <a:lstStyle/>
          <a:p>
            <a:r>
              <a:rPr lang="it-IT" sz="1200" dirty="0"/>
              <a:t>*</a:t>
            </a:r>
          </a:p>
        </p:txBody>
      </p:sp>
    </p:spTree>
    <p:extLst>
      <p:ext uri="{BB962C8B-B14F-4D97-AF65-F5344CB8AC3E}">
        <p14:creationId xmlns:p14="http://schemas.microsoft.com/office/powerpoint/2010/main" val="2432418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1532927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RELATIONSHIP</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820894" y="1319755"/>
            <a:ext cx="4048670" cy="4759276"/>
          </a:xfrm>
        </p:spPr>
        <p:txBody>
          <a:bodyPr/>
          <a:lstStyle/>
          <a:p>
            <a:r>
              <a:rPr lang="it-IT" dirty="0">
                <a:latin typeface="Abadi" panose="020B0604020104020204" pitchFamily="34" charset="0"/>
              </a:rPr>
              <a:t>REL1</a:t>
            </a:r>
          </a:p>
          <a:p>
            <a:pPr marL="342900" indent="-342900">
              <a:buFont typeface="Arial" panose="020B0604020202020204" pitchFamily="34" charset="0"/>
              <a:buChar char="•"/>
            </a:pPr>
            <a:r>
              <a:rPr lang="it-IT" dirty="0">
                <a:latin typeface="Abadi" panose="020B0604020104020204" pitchFamily="34" charset="0"/>
              </a:rPr>
              <a:t>Review -&gt; User @ManyToOne</a:t>
            </a:r>
          </a:p>
          <a:p>
            <a:pPr marL="342900" indent="-342900">
              <a:buFont typeface="Arial" panose="020B0604020202020204" pitchFamily="34" charset="0"/>
              <a:buChar char="•"/>
            </a:pPr>
            <a:r>
              <a:rPr lang="it-IT" dirty="0">
                <a:latin typeface="Abadi" panose="020B0604020104020204" pitchFamily="34" charset="0"/>
              </a:rPr>
              <a:t>User -&gt; Review</a:t>
            </a:r>
            <a:r>
              <a:rPr lang="en-GB" dirty="0">
                <a:latin typeface="Abadi" panose="020B0604020104020204" pitchFamily="34" charset="0"/>
              </a:rPr>
              <a:t> @OneToMany</a:t>
            </a:r>
            <a:endParaRPr lang="it-IT"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a:t>Review</a:t>
            </a:r>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a:t>User</a:t>
            </a:r>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User</a:t>
            </a:r>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Review</a:t>
            </a:r>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a:t>User</a:t>
            </a:r>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383438" cy="276999"/>
          </a:xfrm>
          <a:prstGeom prst="rect">
            <a:avLst/>
          </a:prstGeom>
          <a:noFill/>
        </p:spPr>
        <p:txBody>
          <a:bodyPr wrap="none" rtlCol="0">
            <a:spAutoFit/>
          </a:bodyPr>
          <a:lstStyle/>
          <a:p>
            <a:r>
              <a:rPr lang="it-IT" sz="1200" dirty="0"/>
              <a:t>1:1</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404278" cy="276999"/>
          </a:xfrm>
          <a:prstGeom prst="rect">
            <a:avLst/>
          </a:prstGeom>
          <a:noFill/>
        </p:spPr>
        <p:txBody>
          <a:bodyPr wrap="none" rtlCol="0">
            <a:spAutoFit/>
          </a:bodyPr>
          <a:lstStyle/>
          <a:p>
            <a:r>
              <a:rPr lang="it-IT" sz="1200" dirty="0"/>
              <a:t>0:N</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3214" cy="276999"/>
          </a:xfrm>
          <a:prstGeom prst="rect">
            <a:avLst/>
          </a:prstGeom>
          <a:noFill/>
        </p:spPr>
        <p:txBody>
          <a:bodyPr wrap="none" rtlCol="0">
            <a:spAutoFit/>
          </a:bodyPr>
          <a:lstStyle/>
          <a:p>
            <a:r>
              <a:rPr lang="it-IT" sz="1200" dirty="0"/>
              <a:t>1</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263214" cy="276999"/>
          </a:xfrm>
          <a:prstGeom prst="rect">
            <a:avLst/>
          </a:prstGeom>
          <a:noFill/>
        </p:spPr>
        <p:txBody>
          <a:bodyPr wrap="none" rtlCol="0">
            <a:spAutoFit/>
          </a:bodyPr>
          <a:lstStyle/>
          <a:p>
            <a:r>
              <a:rPr lang="it-IT" sz="1200" dirty="0"/>
              <a:t>*</a:t>
            </a:r>
          </a:p>
        </p:txBody>
      </p:sp>
    </p:spTree>
    <p:extLst>
      <p:ext uri="{BB962C8B-B14F-4D97-AF65-F5344CB8AC3E}">
        <p14:creationId xmlns:p14="http://schemas.microsoft.com/office/powerpoint/2010/main" val="3923690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COMMENTS REL1</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dirty="0">
                <a:latin typeface="Abadi" panose="020B0604020104020204" pitchFamily="34" charset="0"/>
              </a:rPr>
              <a:t>REL1</a:t>
            </a:r>
            <a:endParaRPr lang="en-GB" dirty="0">
              <a:latin typeface="Abadi" panose="020B0604020104020204" pitchFamily="34" charset="0"/>
            </a:endParaRPr>
          </a:p>
        </p:txBody>
      </p:sp>
    </p:spTree>
    <p:extLst>
      <p:ext uri="{BB962C8B-B14F-4D97-AF65-F5344CB8AC3E}">
        <p14:creationId xmlns:p14="http://schemas.microsoft.com/office/powerpoint/2010/main" val="11618304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QUESTIONNAIRE</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525963"/>
          </a:xfrm>
        </p:spPr>
        <p:txBody>
          <a:bodyPr>
            <a:normAutofit fontScale="62500" lnSpcReduction="20000"/>
          </a:bodyPr>
          <a:lstStyle/>
          <a:p>
            <a:r>
              <a:rPr lang="it-IT" dirty="0">
                <a:latin typeface="Abadi" panose="020B0604020104020204" pitchFamily="34" charset="0"/>
              </a:rPr>
              <a:t>ENTITY </a:t>
            </a:r>
            <a:r>
              <a:rPr lang="it-IT" dirty="0" err="1">
                <a:latin typeface="Abadi" panose="020B0604020104020204" pitchFamily="34" charset="0"/>
              </a:rPr>
              <a:t>Questionnaire</a:t>
            </a:r>
            <a:endParaRPr lang="it-IT" dirty="0">
              <a:latin typeface="Abadi" panose="020B0604020104020204" pitchFamily="34" charset="0"/>
            </a:endParaRPr>
          </a:p>
          <a:p>
            <a:r>
              <a:rPr lang="it-IT" sz="2400" dirty="0">
                <a:solidFill>
                  <a:srgbClr val="646464"/>
                </a:solidFill>
                <a:latin typeface="Consolas" panose="020B0609020204030204" pitchFamily="49" charset="0"/>
              </a:rPr>
              <a:t>@Entity</a:t>
            </a:r>
            <a:endParaRPr lang="it-IT" dirty="0">
              <a:latin typeface="Abadi" panose="020B0604020104020204" pitchFamily="34" charset="0"/>
            </a:endParaRPr>
          </a:p>
          <a:p>
            <a:r>
              <a:rPr lang="it-IT" sz="1800" dirty="0">
                <a:solidFill>
                  <a:srgbClr val="646464"/>
                </a:solidFill>
                <a:latin typeface="Consolas" panose="020B0609020204030204" pitchFamily="49" charset="0"/>
              </a:rPr>
              <a:t>@NamedQueries</a:t>
            </a:r>
            <a:r>
              <a:rPr lang="it-IT" sz="1800" dirty="0">
                <a:solidFill>
                  <a:srgbClr val="000000"/>
                </a:solidFill>
                <a:latin typeface="Consolas" panose="020B0609020204030204" pitchFamily="49" charset="0"/>
              </a:rPr>
              <a:t>({</a:t>
            </a:r>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"Questionnaire.findAll"</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q FROM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q"</a:t>
            </a:r>
            <a:r>
              <a:rPr lang="it-IT" sz="1800" dirty="0">
                <a:solidFill>
                  <a:srgbClr val="000000"/>
                </a:solidFill>
                <a:latin typeface="Consolas" panose="020B0609020204030204" pitchFamily="49" charset="0"/>
              </a:rPr>
              <a:t>), </a:t>
            </a:r>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"Questionnaire.findByDate"</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q FROM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q WHERE </a:t>
            </a:r>
            <a:r>
              <a:rPr lang="it-IT" sz="1800" dirty="0" err="1">
                <a:solidFill>
                  <a:srgbClr val="2A00FF"/>
                </a:solidFill>
                <a:latin typeface="Consolas" panose="020B0609020204030204" pitchFamily="49" charset="0"/>
              </a:rPr>
              <a:t>q.date</a:t>
            </a:r>
            <a:r>
              <a:rPr lang="it-IT" sz="1800" dirty="0">
                <a:solidFill>
                  <a:srgbClr val="2A00FF"/>
                </a:solidFill>
                <a:latin typeface="Consolas" panose="020B0609020204030204" pitchFamily="49" charset="0"/>
              </a:rPr>
              <a:t>= :</a:t>
            </a:r>
            <a:r>
              <a:rPr lang="it-IT" sz="1800" dirty="0" err="1">
                <a:solidFill>
                  <a:srgbClr val="2A00FF"/>
                </a:solidFill>
                <a:latin typeface="Consolas" panose="020B0609020204030204" pitchFamily="49" charset="0"/>
              </a:rPr>
              <a:t>qdate</a:t>
            </a:r>
            <a:r>
              <a:rPr lang="it-IT" sz="1800" dirty="0">
                <a:solidFill>
                  <a:srgbClr val="2A00FF"/>
                </a:solidFill>
                <a:latin typeface="Consolas" panose="020B0609020204030204" pitchFamily="49" charset="0"/>
              </a:rPr>
              <a:t>"</a:t>
            </a:r>
            <a:r>
              <a:rPr lang="it-IT" sz="1800" dirty="0">
                <a:solidFill>
                  <a:srgbClr val="000000"/>
                </a:solidFill>
                <a:latin typeface="Consolas" panose="020B0609020204030204" pitchFamily="49" charset="0"/>
              </a:rPr>
              <a:t>)</a:t>
            </a:r>
          </a:p>
          <a:p>
            <a:pPr algn="l"/>
            <a:r>
              <a:rPr lang="it-IT" sz="1800" dirty="0">
                <a:solidFill>
                  <a:srgbClr val="000000"/>
                </a:solidFill>
                <a:latin typeface="Consolas" panose="020B0609020204030204" pitchFamily="49" charset="0"/>
              </a:rPr>
              <a:t>, </a:t>
            </a:r>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"Questionnaire.findDaily"</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q FROM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q WHERE </a:t>
            </a:r>
            <a:r>
              <a:rPr lang="it-IT" sz="1800" dirty="0" err="1">
                <a:solidFill>
                  <a:srgbClr val="2A00FF"/>
                </a:solidFill>
                <a:latin typeface="Consolas" panose="020B0609020204030204" pitchFamily="49" charset="0"/>
              </a:rPr>
              <a:t>q.date</a:t>
            </a:r>
            <a:r>
              <a:rPr lang="it-IT" sz="1800" dirty="0">
                <a:solidFill>
                  <a:srgbClr val="2A00FF"/>
                </a:solidFill>
                <a:latin typeface="Consolas" panose="020B0609020204030204" pitchFamily="49" charset="0"/>
              </a:rPr>
              <a:t> = :</a:t>
            </a:r>
            <a:r>
              <a:rPr lang="it-IT" sz="1800" dirty="0" err="1">
                <a:solidFill>
                  <a:srgbClr val="2A00FF"/>
                </a:solidFill>
                <a:latin typeface="Consolas" panose="020B0609020204030204" pitchFamily="49" charset="0"/>
              </a:rPr>
              <a:t>mydate</a:t>
            </a:r>
            <a:r>
              <a:rPr lang="it-IT" sz="1800" dirty="0">
                <a:solidFill>
                  <a:srgbClr val="2A00FF"/>
                </a:solidFill>
                <a:latin typeface="Consolas" panose="020B0609020204030204" pitchFamily="49" charset="0"/>
              </a:rPr>
              <a:t> "</a:t>
            </a:r>
            <a:r>
              <a:rPr lang="it-IT" sz="1800" dirty="0">
                <a:solidFill>
                  <a:srgbClr val="000000"/>
                </a:solidFill>
                <a:latin typeface="Consolas" panose="020B0609020204030204" pitchFamily="49" charset="0"/>
              </a:rPr>
              <a:t>)})</a:t>
            </a:r>
          </a:p>
          <a:p>
            <a:pPr algn="l"/>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class</a:t>
            </a:r>
            <a:r>
              <a:rPr lang="fr-FR" sz="1800" b="1" dirty="0">
                <a:solidFill>
                  <a:srgbClr val="000000"/>
                </a:solidFill>
                <a:latin typeface="Consolas" panose="020B0609020204030204" pitchFamily="49" charset="0"/>
              </a:rPr>
              <a:t> Questionnaire </a:t>
            </a:r>
            <a:r>
              <a:rPr lang="fr-FR" sz="1800" b="1" dirty="0" err="1">
                <a:solidFill>
                  <a:srgbClr val="7F0055"/>
                </a:solidFill>
                <a:latin typeface="Consolas" panose="020B0609020204030204" pitchFamily="49" charset="0"/>
              </a:rPr>
              <a:t>implements</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Serializable</a:t>
            </a:r>
            <a:r>
              <a:rPr lang="fr-FR" sz="1800" b="1" dirty="0">
                <a:solidFill>
                  <a:srgbClr val="000000"/>
                </a:solidFill>
                <a:latin typeface="Consolas" panose="020B0609020204030204" pitchFamily="49" charset="0"/>
              </a:rPr>
              <a:t>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endParaRPr lang="it-IT" sz="1800" dirty="0">
              <a:solidFill>
                <a:srgbClr val="000000"/>
              </a:solidFill>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product</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@Column</a:t>
            </a:r>
            <a:r>
              <a:rPr lang="it-IT" sz="1800" dirty="0">
                <a:solidFill>
                  <a:srgbClr val="000000"/>
                </a:solidFill>
                <a:latin typeface="Consolas" panose="020B0609020204030204" pitchFamily="49" charset="0"/>
              </a:rPr>
              <a:t>(name = </a:t>
            </a:r>
            <a:r>
              <a:rPr lang="it-IT" sz="1800" dirty="0">
                <a:solidFill>
                  <a:srgbClr val="2A00FF"/>
                </a:solidFill>
                <a:latin typeface="Consolas" panose="020B0609020204030204" pitchFamily="49" charset="0"/>
              </a:rPr>
              <a:t>"date"</a:t>
            </a:r>
            <a:r>
              <a:rPr lang="it-IT" sz="1800" dirty="0">
                <a:solidFill>
                  <a:srgbClr val="000000"/>
                </a:solidFill>
                <a:latin typeface="Consolas" panose="020B0609020204030204" pitchFamily="49" charset="0"/>
              </a:rPr>
              <a:t>)</a:t>
            </a:r>
          </a:p>
          <a:p>
            <a:pPr algn="l"/>
            <a:r>
              <a:rPr lang="it-IT" sz="1800" dirty="0">
                <a:solidFill>
                  <a:srgbClr val="646464"/>
                </a:solidFill>
                <a:latin typeface="Consolas" panose="020B0609020204030204" pitchFamily="49" charset="0"/>
              </a:rPr>
              <a:t>@Temporal</a:t>
            </a:r>
            <a:r>
              <a:rPr lang="it-IT" sz="1800" dirty="0">
                <a:solidFill>
                  <a:srgbClr val="000000"/>
                </a:solidFill>
                <a:latin typeface="Consolas" panose="020B0609020204030204" pitchFamily="49" charset="0"/>
              </a:rPr>
              <a:t>(TemporalType.</a:t>
            </a:r>
            <a:r>
              <a:rPr lang="it-IT" sz="1800" b="1" i="1" dirty="0">
                <a:solidFill>
                  <a:srgbClr val="0000C0"/>
                </a:solidFill>
                <a:latin typeface="Consolas" panose="020B0609020204030204" pitchFamily="49" charset="0"/>
              </a:rPr>
              <a:t>DATE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Date </a:t>
            </a:r>
            <a:r>
              <a:rPr lang="it-IT" sz="1800" b="1" dirty="0" err="1">
                <a:solidFill>
                  <a:srgbClr val="0000C0"/>
                </a:solidFill>
                <a:latin typeface="Consolas" panose="020B0609020204030204" pitchFamily="49" charset="0"/>
              </a:rPr>
              <a:t>date</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@Lob</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a:solidFill>
                  <a:srgbClr val="7F0055"/>
                </a:solidFill>
                <a:latin typeface="Consolas" panose="020B0609020204030204" pitchFamily="49" charset="0"/>
              </a:rPr>
              <a:t>byte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img</a:t>
            </a:r>
            <a:r>
              <a:rPr lang="it-IT" sz="1800" b="1" dirty="0">
                <a:solidFill>
                  <a:srgbClr val="000000"/>
                </a:solidFill>
                <a:latin typeface="Consolas" panose="020B0609020204030204" pitchFamily="49" charset="0"/>
              </a:rPr>
              <a:t>;</a:t>
            </a:r>
            <a:endParaRPr lang="it-IT" sz="1800" dirty="0">
              <a:solidFill>
                <a:srgbClr val="000000"/>
              </a:solidFill>
              <a:latin typeface="Consolas" panose="020B0609020204030204" pitchFamily="49" charset="0"/>
            </a:endParaRPr>
          </a:p>
          <a:p>
            <a:pPr algn="l"/>
            <a:endParaRPr lang="it-IT" sz="1800" dirty="0">
              <a:solidFill>
                <a:srgbClr val="000000"/>
              </a:solidFill>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Question</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questions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one-to-Many association to Reviews</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List&lt;Review&gt; </a:t>
            </a:r>
            <a:r>
              <a:rPr lang="it-IT" sz="1800" b="1" dirty="0">
                <a:solidFill>
                  <a:srgbClr val="0000C0"/>
                </a:solidFill>
                <a:latin typeface="Consolas" panose="020B0609020204030204" pitchFamily="49" charset="0"/>
              </a:rPr>
              <a:t>reviews</a:t>
            </a:r>
            <a:r>
              <a:rPr lang="it-IT" sz="1800" b="1" dirty="0">
                <a:solidFill>
                  <a:srgbClr val="000000"/>
                </a:solidFill>
                <a:latin typeface="Consolas" panose="020B0609020204030204" pitchFamily="49" charset="0"/>
              </a:rPr>
              <a:t>;</a:t>
            </a:r>
          </a:p>
          <a:p>
            <a:pPr algn="l"/>
            <a:endParaRPr lang="en-GB" dirty="0">
              <a:latin typeface="Abadi" panose="020B0604020104020204" pitchFamily="34" charset="0"/>
            </a:endParaRPr>
          </a:p>
        </p:txBody>
      </p:sp>
    </p:spTree>
    <p:extLst>
      <p:ext uri="{BB962C8B-B14F-4D97-AF65-F5344CB8AC3E}">
        <p14:creationId xmlns:p14="http://schemas.microsoft.com/office/powerpoint/2010/main" val="3830024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Questionnaire(String </a:t>
            </a:r>
            <a:r>
              <a:rPr lang="fr-FR" sz="1800" b="1" dirty="0" err="1">
                <a:solidFill>
                  <a:srgbClr val="6A3E3E"/>
                </a:solidFill>
                <a:latin typeface="Consolas" panose="020B0609020204030204" pitchFamily="49" charset="0"/>
              </a:rPr>
              <a:t>product</a:t>
            </a:r>
            <a:r>
              <a:rPr lang="fr-FR" sz="1800" b="1" dirty="0">
                <a:solidFill>
                  <a:srgbClr val="000000"/>
                </a:solidFill>
                <a:latin typeface="Consolas" panose="020B0609020204030204" pitchFamily="49" charset="0"/>
              </a:rPr>
              <a:t>, 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byte</a:t>
            </a:r>
            <a:r>
              <a:rPr lang="fr-FR" sz="1800" b="1" dirty="0">
                <a:solidFill>
                  <a:srgbClr val="000000"/>
                </a:solidFill>
                <a:latin typeface="Consolas" panose="020B0609020204030204" pitchFamily="49" charset="0"/>
              </a:rPr>
              <a:t>[] </a:t>
            </a:r>
            <a:r>
              <a:rPr lang="fr-FR" sz="1800" b="1" dirty="0" err="1">
                <a:solidFill>
                  <a:srgbClr val="6A3E3E"/>
                </a:solidFill>
                <a:latin typeface="Consolas" panose="020B0609020204030204" pitchFamily="49" charset="0"/>
              </a:rPr>
              <a:t>img</a:t>
            </a:r>
            <a:r>
              <a:rPr lang="fr-FR" sz="1800" b="1" dirty="0">
                <a:solidFill>
                  <a:srgbClr val="000000"/>
                </a:solidFill>
                <a:latin typeface="Consolas" panose="020B0609020204030204" pitchFamily="49" charset="0"/>
              </a:rPr>
              <a:t>)</a:t>
            </a:r>
          </a:p>
          <a:p>
            <a:endParaRPr lang="fr-FR" sz="1800" b="1" dirty="0">
              <a:solidFill>
                <a:srgbClr val="000000"/>
              </a:solidFill>
              <a:latin typeface="Consolas" panose="020B0609020204030204" pitchFamily="49" charset="0"/>
            </a:endParaRPr>
          </a:p>
          <a:p>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 </a:t>
            </a:r>
            <a:r>
              <a:rPr lang="fr-FR" sz="1800" b="1" dirty="0" err="1">
                <a:solidFill>
                  <a:srgbClr val="000000"/>
                </a:solidFill>
                <a:latin typeface="Consolas" panose="020B0609020204030204" pitchFamily="49" charset="0"/>
              </a:rPr>
              <a:t>addQuestion</a:t>
            </a:r>
            <a:r>
              <a:rPr lang="fr-FR" sz="1800" b="1" dirty="0">
                <a:solidFill>
                  <a:srgbClr val="000000"/>
                </a:solidFill>
                <a:latin typeface="Consolas" panose="020B0609020204030204" pitchFamily="49" charset="0"/>
              </a:rPr>
              <a:t>(Question </a:t>
            </a:r>
            <a:r>
              <a:rPr lang="fr-FR" sz="1800" b="1" dirty="0" err="1">
                <a:solidFill>
                  <a:srgbClr val="6A3E3E"/>
                </a:solidFill>
                <a:latin typeface="Consolas" panose="020B0609020204030204" pitchFamily="49" charset="0"/>
              </a:rPr>
              <a:t>question</a:t>
            </a:r>
            <a:r>
              <a:rPr lang="fr-FR" sz="1800" b="1" dirty="0">
                <a:solidFill>
                  <a:srgbClr val="000000"/>
                </a:solidFill>
                <a:latin typeface="Consolas" panose="020B0609020204030204" pitchFamily="49" charset="0"/>
              </a:rPr>
              <a:t>)</a:t>
            </a:r>
          </a:p>
          <a:p>
            <a:endParaRPr lang="fr-FR" sz="1800" b="1" dirty="0">
              <a:solidFill>
                <a:srgbClr val="000000"/>
              </a:solidFill>
              <a:latin typeface="Consolas" panose="020B0609020204030204" pitchFamily="49" charset="0"/>
            </a:endParaRPr>
          </a:p>
          <a:p>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 </a:t>
            </a:r>
            <a:r>
              <a:rPr lang="fr-FR" sz="1800" b="1" dirty="0" err="1">
                <a:solidFill>
                  <a:srgbClr val="000000"/>
                </a:solidFill>
                <a:latin typeface="Consolas" panose="020B0609020204030204" pitchFamily="49" charset="0"/>
              </a:rPr>
              <a:t>removeQuestion</a:t>
            </a:r>
            <a:r>
              <a:rPr lang="fr-FR" sz="1800" b="1" dirty="0">
                <a:solidFill>
                  <a:srgbClr val="000000"/>
                </a:solidFill>
                <a:latin typeface="Consolas" panose="020B0609020204030204" pitchFamily="49" charset="0"/>
              </a:rPr>
              <a:t>(Question </a:t>
            </a:r>
            <a:r>
              <a:rPr lang="fr-FR" sz="1800" b="1" dirty="0" err="1">
                <a:solidFill>
                  <a:srgbClr val="6A3E3E"/>
                </a:solidFill>
                <a:latin typeface="Consolas" panose="020B0609020204030204" pitchFamily="49" charset="0"/>
              </a:rPr>
              <a:t>question</a:t>
            </a:r>
            <a:r>
              <a:rPr lang="fr-FR" sz="1800" b="1" dirty="0">
                <a:solidFill>
                  <a:srgbClr val="000000"/>
                </a:solidFill>
                <a:latin typeface="Consolas" panose="020B0609020204030204" pitchFamily="49" charset="0"/>
              </a:rPr>
              <a:t>)</a:t>
            </a:r>
          </a:p>
          <a:p>
            <a:endParaRPr lang="fr-FR"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Review </a:t>
            </a:r>
            <a:r>
              <a:rPr lang="en-US" sz="1800" b="1" dirty="0" err="1">
                <a:solidFill>
                  <a:srgbClr val="000000"/>
                </a:solidFill>
                <a:latin typeface="Consolas" panose="020B0609020204030204" pitchFamily="49" charset="0"/>
              </a:rPr>
              <a:t>addReview</a:t>
            </a:r>
            <a:r>
              <a:rPr lang="en-US" sz="1800" b="1" dirty="0">
                <a:solidFill>
                  <a:srgbClr val="000000"/>
                </a:solidFill>
                <a:latin typeface="Consolas" panose="020B0609020204030204" pitchFamily="49" charset="0"/>
              </a:rPr>
              <a:t>(Review </a:t>
            </a:r>
            <a:r>
              <a:rPr lang="en-US" sz="1800" b="1" dirty="0">
                <a:solidFill>
                  <a:srgbClr val="6A3E3E"/>
                </a:solidFill>
                <a:latin typeface="Consolas" panose="020B0609020204030204" pitchFamily="49" charset="0"/>
              </a:rPr>
              <a:t>review</a:t>
            </a:r>
            <a:r>
              <a:rPr lang="en-US" sz="1800" b="1" dirty="0">
                <a:solidFill>
                  <a:srgbClr val="000000"/>
                </a:solidFill>
                <a:latin typeface="Consolas" panose="020B0609020204030204" pitchFamily="49" charset="0"/>
              </a:rPr>
              <a:t>)</a:t>
            </a:r>
          </a:p>
          <a:p>
            <a:endParaRPr lang="en-US"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removeReview</a:t>
            </a:r>
            <a:r>
              <a:rPr lang="en-US" sz="1800" b="1" dirty="0">
                <a:solidFill>
                  <a:srgbClr val="000000"/>
                </a:solidFill>
                <a:latin typeface="Consolas" panose="020B0609020204030204" pitchFamily="49" charset="0"/>
              </a:rPr>
              <a:t>(Review </a:t>
            </a:r>
            <a:r>
              <a:rPr lang="en-US" sz="1800" b="1" dirty="0">
                <a:solidFill>
                  <a:srgbClr val="6A3E3E"/>
                </a:solidFill>
                <a:latin typeface="Consolas" panose="020B0609020204030204" pitchFamily="49" charset="0"/>
              </a:rPr>
              <a:t>review</a:t>
            </a:r>
            <a:r>
              <a:rPr lang="en-US" sz="1800" b="1" dirty="0">
                <a:solidFill>
                  <a:srgbClr val="000000"/>
                </a:solidFill>
                <a:latin typeface="Consolas" panose="020B0609020204030204" pitchFamily="49" charset="0"/>
              </a:rPr>
              <a:t>)</a:t>
            </a:r>
            <a:endParaRPr lang="fr-FR"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995798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QUESTION</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525963"/>
          </a:xfrm>
        </p:spPr>
        <p:txBody>
          <a:bodyPr>
            <a:normAutofit fontScale="77500" lnSpcReduction="20000"/>
          </a:bodyPr>
          <a:lstStyle/>
          <a:p>
            <a:r>
              <a:rPr lang="it-IT" dirty="0">
                <a:latin typeface="Abadi" panose="020B0604020104020204" pitchFamily="34" charset="0"/>
              </a:rPr>
              <a:t>ENTITY </a:t>
            </a:r>
            <a:r>
              <a:rPr lang="it-IT" dirty="0" err="1">
                <a:latin typeface="Abadi" panose="020B0604020104020204" pitchFamily="34" charset="0"/>
              </a:rPr>
              <a:t>Question</a:t>
            </a:r>
            <a:endParaRPr lang="it-IT" dirty="0">
              <a:latin typeface="Abadi" panose="020B0604020104020204" pitchFamily="34" charset="0"/>
            </a:endParaRPr>
          </a:p>
          <a:p>
            <a:pPr algn="l"/>
            <a:r>
              <a:rPr lang="it-IT" sz="1800" dirty="0">
                <a:solidFill>
                  <a:srgbClr val="646464"/>
                </a:solidFill>
                <a:latin typeface="Consolas" panose="020B0609020204030204" pitchFamily="49" charset="0"/>
              </a:rPr>
              <a:t>@Entity</a:t>
            </a:r>
          </a:p>
          <a:p>
            <a:pPr algn="l"/>
            <a:r>
              <a:rPr lang="en-US" sz="1800" dirty="0">
                <a:solidFill>
                  <a:srgbClr val="646464"/>
                </a:solidFill>
                <a:latin typeface="Consolas" panose="020B0609020204030204" pitchFamily="49" charset="0"/>
              </a:rPr>
              <a:t>@NamedQuery</a:t>
            </a:r>
            <a:r>
              <a:rPr lang="en-US" sz="1800" dirty="0">
                <a:solidFill>
                  <a:srgbClr val="000000"/>
                </a:solidFill>
                <a:latin typeface="Consolas" panose="020B0609020204030204" pitchFamily="49" charset="0"/>
              </a:rPr>
              <a:t>(name=</a:t>
            </a:r>
            <a:r>
              <a:rPr lang="en-US" sz="1800" dirty="0">
                <a:solidFill>
                  <a:srgbClr val="2A00FF"/>
                </a:solidFill>
                <a:latin typeface="Consolas" panose="020B0609020204030204" pitchFamily="49" charset="0"/>
              </a:rPr>
              <a:t>"Question.findAll"</a:t>
            </a:r>
            <a:r>
              <a:rPr lang="en-US" sz="1800" dirty="0">
                <a:solidFill>
                  <a:srgbClr val="000000"/>
                </a:solidFill>
                <a:latin typeface="Consolas" panose="020B0609020204030204" pitchFamily="49" charset="0"/>
              </a:rPr>
              <a:t>, query=</a:t>
            </a:r>
            <a:r>
              <a:rPr lang="en-US" sz="1800" dirty="0">
                <a:solidFill>
                  <a:srgbClr val="2A00FF"/>
                </a:solidFill>
                <a:latin typeface="Consolas" panose="020B0609020204030204" pitchFamily="49" charset="0"/>
              </a:rPr>
              <a:t>"SELECT q FROM Question q"</a:t>
            </a:r>
            <a:r>
              <a:rPr lang="en-US"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a:solidFill>
                  <a:srgbClr val="7F0055"/>
                </a:solidFill>
                <a:latin typeface="Consolas" panose="020B0609020204030204" pitchFamily="49" charset="0"/>
              </a:rPr>
              <a:t>class</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implements</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Serializable</a:t>
            </a:r>
            <a:r>
              <a:rPr lang="it-IT" sz="1800" b="1" dirty="0">
                <a:solidFill>
                  <a:srgbClr val="000000"/>
                </a:solidFill>
                <a:latin typeface="Consolas" panose="020B0609020204030204" pitchFamily="49" charset="0"/>
              </a:rPr>
              <a:t>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text</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Answer</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"question"</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Answer</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answers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Questionnaire</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questionnaire</a:t>
            </a:r>
            <a:r>
              <a:rPr lang="it-IT" sz="1800" b="1" dirty="0">
                <a:solidFill>
                  <a:srgbClr val="000000"/>
                </a:solidFill>
                <a:latin typeface="Consolas" panose="020B0609020204030204" pitchFamily="49" charset="0"/>
              </a:rPr>
              <a:t>;</a:t>
            </a:r>
          </a:p>
          <a:p>
            <a:pPr algn="l"/>
            <a:endParaRPr lang="en-GB" dirty="0">
              <a:latin typeface="Abadi" panose="020B0604020104020204" pitchFamily="34" charset="0"/>
            </a:endParaRPr>
          </a:p>
        </p:txBody>
      </p:sp>
    </p:spTree>
    <p:extLst>
      <p:ext uri="{BB962C8B-B14F-4D97-AF65-F5344CB8AC3E}">
        <p14:creationId xmlns:p14="http://schemas.microsoft.com/office/powerpoint/2010/main" val="3414491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magine 6" descr="01_Polimi_centrato_COL_positivo.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1721149"/>
            <a:ext cx="2730901" cy="2126951"/>
          </a:xfrm>
          <a:prstGeom prst="rect">
            <a:avLst/>
          </a:prstGeom>
        </p:spPr>
      </p:pic>
      <p:sp>
        <p:nvSpPr>
          <p:cNvPr id="2" name="Titolo 1"/>
          <p:cNvSpPr>
            <a:spLocks noGrp="1"/>
          </p:cNvSpPr>
          <p:nvPr>
            <p:ph type="ctrTitle"/>
          </p:nvPr>
        </p:nvSpPr>
        <p:spPr>
          <a:xfrm>
            <a:off x="685800" y="4149724"/>
            <a:ext cx="7772400" cy="968375"/>
          </a:xfrm>
        </p:spPr>
        <p:txBody>
          <a:bodyPr>
            <a:normAutofit/>
          </a:bodyPr>
          <a:lstStyle/>
          <a:p>
            <a:pPr algn="ctr"/>
            <a:r>
              <a:rPr lang="it-IT" dirty="0">
                <a:latin typeface="Abadi" panose="020B0604020104020204" pitchFamily="34" charset="0"/>
              </a:rPr>
              <a:t>Optional project DB2</a:t>
            </a:r>
          </a:p>
        </p:txBody>
      </p:sp>
      <p:sp>
        <p:nvSpPr>
          <p:cNvPr id="6" name="CasellaDiTesto 5">
            <a:extLst>
              <a:ext uri="{FF2B5EF4-FFF2-40B4-BE49-F238E27FC236}">
                <a16:creationId xmlns:a16="http://schemas.microsoft.com/office/drawing/2014/main" id="{A4EF4E3D-3149-471C-BB1E-7EDF4ECDF4B8}"/>
              </a:ext>
            </a:extLst>
          </p:cNvPr>
          <p:cNvSpPr txBox="1"/>
          <p:nvPr/>
        </p:nvSpPr>
        <p:spPr>
          <a:xfrm>
            <a:off x="113016" y="5402547"/>
            <a:ext cx="8345184" cy="1200329"/>
          </a:xfrm>
          <a:prstGeom prst="rect">
            <a:avLst/>
          </a:prstGeom>
          <a:noFill/>
        </p:spPr>
        <p:txBody>
          <a:bodyPr wrap="square" rtlCol="0">
            <a:spAutoFit/>
          </a:bodyPr>
          <a:lstStyle/>
          <a:p>
            <a:pPr marL="285750" indent="-285750">
              <a:buFont typeface="Arial" panose="020B0604020202020204" pitchFamily="34" charset="0"/>
              <a:buChar char="•"/>
            </a:pPr>
            <a:r>
              <a:rPr lang="it-IT" sz="2400" dirty="0">
                <a:solidFill>
                  <a:schemeClr val="bg1"/>
                </a:solidFill>
                <a:latin typeface="Abadi" panose="020B0604020104020204" pitchFamily="34" charset="0"/>
              </a:rPr>
              <a:t>Coccia Giorgio ()</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Ricci Arianna (10536266)</a:t>
            </a:r>
          </a:p>
          <a:p>
            <a:pPr marL="285750" indent="-285750">
              <a:buFont typeface="Arial" panose="020B0604020202020204" pitchFamily="34" charset="0"/>
              <a:buChar char="•"/>
            </a:pPr>
            <a:r>
              <a:rPr lang="it-IT" sz="2400" dirty="0">
                <a:solidFill>
                  <a:schemeClr val="bg1"/>
                </a:solidFill>
                <a:latin typeface="Abadi" panose="020B0604020104020204" pitchFamily="34" charset="0"/>
              </a:rPr>
              <a:t>Zhu Michele (10755254)</a:t>
            </a:r>
            <a:endParaRPr lang="en-GB" sz="2400" dirty="0">
              <a:solidFill>
                <a:schemeClr val="bg1"/>
              </a:solidFill>
              <a:latin typeface="Abadi" panose="020B0604020104020204" pitchFamily="34" charset="0"/>
            </a:endParaRPr>
          </a:p>
        </p:txBody>
      </p:sp>
    </p:spTree>
    <p:extLst>
      <p:ext uri="{BB962C8B-B14F-4D97-AF65-F5344CB8AC3E}">
        <p14:creationId xmlns:p14="http://schemas.microsoft.com/office/powerpoint/2010/main" val="4982708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Answer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endParaRPr lang="en-US"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Answer </a:t>
            </a:r>
            <a:r>
              <a:rPr lang="en-US" sz="1800" b="1" dirty="0" err="1">
                <a:solidFill>
                  <a:srgbClr val="000000"/>
                </a:solidFill>
                <a:latin typeface="Consolas" panose="020B0609020204030204" pitchFamily="49" charset="0"/>
              </a:rPr>
              <a:t>removeAnswer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latin typeface="Consolas" panose="020B0609020204030204" pitchFamily="49" charset="0"/>
              </a:rPr>
              <a:t>)</a:t>
            </a:r>
          </a:p>
          <a:p>
            <a:endParaRPr lang="en-US" sz="1800" b="1" dirty="0">
              <a:solidFill>
                <a:srgbClr val="6A3E3E"/>
              </a:solidFill>
              <a:latin typeface="Consolas" panose="020B0609020204030204" pitchFamily="49" charset="0"/>
            </a:endParaRPr>
          </a:p>
          <a:p>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getQuestionnaire</a:t>
            </a:r>
            <a:r>
              <a:rPr lang="it-IT" sz="1800" b="1" dirty="0">
                <a:solidFill>
                  <a:srgbClr val="000000"/>
                </a:solidFill>
                <a:latin typeface="Consolas" panose="020B0609020204030204" pitchFamily="49" charset="0"/>
              </a:rPr>
              <a:t>()</a:t>
            </a:r>
            <a:endParaRPr lang="fr-FR"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4692120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REVIEW</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662938"/>
          </a:xfrm>
        </p:spPr>
        <p:txBody>
          <a:bodyPr>
            <a:normAutofit fontScale="55000" lnSpcReduction="20000"/>
          </a:bodyPr>
          <a:lstStyle/>
          <a:p>
            <a:pPr algn="l"/>
            <a:r>
              <a:rPr lang="it-IT" sz="1800" dirty="0">
                <a:solidFill>
                  <a:srgbClr val="646464"/>
                </a:solidFill>
                <a:latin typeface="Consolas" panose="020B0609020204030204" pitchFamily="49" charset="0"/>
              </a:rPr>
              <a:t>@Entity</a:t>
            </a:r>
          </a:p>
          <a:p>
            <a:pPr algn="l"/>
            <a:r>
              <a:rPr lang="it-IT" sz="1800" dirty="0">
                <a:solidFill>
                  <a:srgbClr val="646464"/>
                </a:solidFill>
                <a:latin typeface="Consolas" panose="020B0609020204030204" pitchFamily="49" charset="0"/>
              </a:rPr>
              <a:t>@NamedQuery</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"Review.findByUserQ"</a:t>
            </a:r>
            <a:r>
              <a:rPr lang="it-IT" sz="1800" dirty="0">
                <a:solidFill>
                  <a:srgbClr val="000000"/>
                </a:solidFill>
                <a:latin typeface="Consolas" panose="020B0609020204030204" pitchFamily="49" charset="0"/>
              </a:rPr>
              <a:t>, query=</a:t>
            </a:r>
            <a:r>
              <a:rPr lang="it-IT" sz="1800" dirty="0">
                <a:solidFill>
                  <a:srgbClr val="2A00FF"/>
                </a:solidFill>
                <a:latin typeface="Consolas" panose="020B0609020204030204" pitchFamily="49" charset="0"/>
              </a:rPr>
              <a:t>"SELECT r FROM Review r WHERE r.questionnaire.id = :</a:t>
            </a:r>
            <a:r>
              <a:rPr lang="it-IT" sz="1800" dirty="0" err="1">
                <a:solidFill>
                  <a:srgbClr val="2A00FF"/>
                </a:solidFill>
                <a:latin typeface="Consolas" panose="020B0609020204030204" pitchFamily="49" charset="0"/>
              </a:rPr>
              <a:t>questionnaire</a:t>
            </a:r>
            <a:r>
              <a:rPr lang="it-IT" sz="1800" dirty="0">
                <a:solidFill>
                  <a:srgbClr val="2A00FF"/>
                </a:solidFill>
                <a:latin typeface="Consolas" panose="020B0609020204030204" pitchFamily="49" charset="0"/>
              </a:rPr>
              <a:t> AND r.user.id = :user"</a:t>
            </a:r>
            <a:r>
              <a:rPr lang="it-IT" sz="1800" dirty="0">
                <a:solidFill>
                  <a:srgbClr val="000000"/>
                </a:solidFill>
                <a:latin typeface="Consolas" panose="020B0609020204030204" pitchFamily="49" charset="0"/>
              </a:rPr>
              <a:t>)</a:t>
            </a:r>
          </a:p>
          <a:p>
            <a:pPr algn="l"/>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class</a:t>
            </a:r>
            <a:r>
              <a:rPr lang="en-US" sz="1800" b="1" dirty="0">
                <a:solidFill>
                  <a:srgbClr val="000000"/>
                </a:solidFill>
                <a:latin typeface="Consolas" panose="020B0609020204030204" pitchFamily="49" charset="0"/>
              </a:rPr>
              <a:t> Review </a:t>
            </a:r>
            <a:r>
              <a:rPr lang="en-US" sz="1800" b="1" dirty="0">
                <a:solidFill>
                  <a:srgbClr val="7F0055"/>
                </a:solidFill>
                <a:latin typeface="Consolas" panose="020B0609020204030204" pitchFamily="49" charset="0"/>
              </a:rPr>
              <a:t>implements</a:t>
            </a:r>
            <a:r>
              <a:rPr lang="en-US" sz="1800" b="1" dirty="0">
                <a:solidFill>
                  <a:srgbClr val="000000"/>
                </a:solidFill>
                <a:latin typeface="Consolas" panose="020B0609020204030204" pitchFamily="49" charset="0"/>
              </a:rPr>
              <a:t> Serializable {</a:t>
            </a:r>
            <a:endParaRPr lang="it-IT" sz="1800" dirty="0">
              <a:latin typeface="Consolas" panose="020B0609020204030204" pitchFamily="49" charset="0"/>
            </a:endParaRP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@Id</a:t>
            </a:r>
          </a:p>
          <a:p>
            <a:pPr algn="l"/>
            <a:r>
              <a:rPr lang="it-IT" sz="1800" dirty="0">
                <a:solidFill>
                  <a:srgbClr val="646464"/>
                </a:solidFill>
                <a:latin typeface="Consolas" panose="020B0609020204030204" pitchFamily="49" charset="0"/>
              </a:rPr>
              <a:t>@GeneratedValue</a:t>
            </a:r>
            <a:r>
              <a:rPr lang="it-IT" sz="1800" dirty="0">
                <a:solidFill>
                  <a:srgbClr val="000000"/>
                </a:solidFill>
                <a:latin typeface="Consolas" panose="020B0609020204030204" pitchFamily="49" charset="0"/>
              </a:rPr>
              <a:t>(strategy = </a:t>
            </a:r>
            <a:r>
              <a:rPr lang="it-IT" sz="1800" dirty="0" err="1">
                <a:solidFill>
                  <a:srgbClr val="000000"/>
                </a:solidFill>
                <a:latin typeface="Consolas" panose="020B0609020204030204" pitchFamily="49" charset="0"/>
              </a:rPr>
              <a:t>GenerationType.</a:t>
            </a:r>
            <a:r>
              <a:rPr lang="it-IT" sz="1800" b="1" i="1" dirty="0" err="1">
                <a:solidFill>
                  <a:srgbClr val="0000C0"/>
                </a:solidFill>
                <a:latin typeface="Consolas" panose="020B0609020204030204" pitchFamily="49" charset="0"/>
              </a:rPr>
              <a:t>IDENTITY</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age</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char</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sex</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level</a:t>
            </a:r>
            <a:r>
              <a:rPr lang="it-IT" sz="1800" b="1" dirty="0">
                <a:solidFill>
                  <a:srgbClr val="000000"/>
                </a:solidFill>
                <a:latin typeface="Consolas" panose="020B0609020204030204" pitchFamily="49" charset="0"/>
              </a:rPr>
              <a:t>;</a:t>
            </a:r>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status</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@Temporal</a:t>
            </a:r>
            <a:r>
              <a:rPr lang="it-IT" sz="1800" dirty="0">
                <a:solidFill>
                  <a:srgbClr val="000000"/>
                </a:solidFill>
                <a:latin typeface="Consolas" panose="020B0609020204030204" pitchFamily="49" charset="0"/>
              </a:rPr>
              <a:t>(TemporalType.</a:t>
            </a:r>
            <a:r>
              <a:rPr lang="it-IT" sz="1800" b="1" i="1" dirty="0">
                <a:solidFill>
                  <a:srgbClr val="0000C0"/>
                </a:solidFill>
                <a:latin typeface="Consolas" panose="020B0609020204030204" pitchFamily="49" charset="0"/>
              </a:rPr>
              <a:t>DATE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Date </a:t>
            </a:r>
            <a:r>
              <a:rPr lang="it-IT" sz="1800" b="1" dirty="0" err="1">
                <a:solidFill>
                  <a:srgbClr val="0000C0"/>
                </a:solidFill>
                <a:latin typeface="Consolas" panose="020B0609020204030204" pitchFamily="49" charset="0"/>
              </a:rPr>
              <a:t>logData</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Questionnaire</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"questionnaire"</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questionnaire</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User</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"user"</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User </a:t>
            </a:r>
            <a:r>
              <a:rPr lang="it-IT" sz="1800" b="1" dirty="0" err="1">
                <a:solidFill>
                  <a:srgbClr val="0000C0"/>
                </a:solidFill>
                <a:latin typeface="Consolas" panose="020B0609020204030204" pitchFamily="49" charset="0"/>
              </a:rPr>
              <a:t>user</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Answer</a:t>
            </a:r>
          </a:p>
          <a:p>
            <a:pPr algn="l"/>
            <a:r>
              <a:rPr lang="it-IT" sz="1800" dirty="0">
                <a:solidFill>
                  <a:srgbClr val="646464"/>
                </a:solidFill>
                <a:latin typeface="Consolas" panose="020B0609020204030204" pitchFamily="49" charset="0"/>
              </a:rPr>
              <a:t>@OneToMany</a:t>
            </a:r>
            <a:r>
              <a:rPr lang="it-IT" sz="1800" dirty="0">
                <a:solidFill>
                  <a:srgbClr val="000000"/>
                </a:solidFill>
                <a:latin typeface="Consolas" panose="020B0609020204030204" pitchFamily="49" charset="0"/>
              </a:rPr>
              <a:t>(mappedBy=</a:t>
            </a:r>
            <a:r>
              <a:rPr lang="it-IT" sz="1800" dirty="0">
                <a:solidFill>
                  <a:srgbClr val="2A00FF"/>
                </a:solidFill>
                <a:latin typeface="Consolas" panose="020B0609020204030204" pitchFamily="49" charset="0"/>
              </a:rPr>
              <a:t>"review"</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a:t>
            </a:r>
            <a:r>
              <a:rPr lang="it-IT" sz="1800" dirty="0">
                <a:solidFill>
                  <a:srgbClr val="000000"/>
                </a:solidFill>
                <a:latin typeface="Consolas" panose="020B0609020204030204" pitchFamily="49" charset="0"/>
              </a:rPr>
              <a:t>= </a:t>
            </a:r>
            <a:r>
              <a:rPr lang="it-IT" sz="1800" dirty="0" err="1">
                <a:solidFill>
                  <a:srgbClr val="000000"/>
                </a:solidFill>
                <a:latin typeface="Consolas" panose="020B0609020204030204" pitchFamily="49" charset="0"/>
              </a:rPr>
              <a:t>CascadeType.</a:t>
            </a:r>
            <a:r>
              <a:rPr lang="it-IT" sz="1800" b="1" i="1" dirty="0" err="1">
                <a:solidFill>
                  <a:srgbClr val="0000C0"/>
                </a:solidFill>
                <a:latin typeface="Consolas" panose="020B0609020204030204" pitchFamily="49" charset="0"/>
              </a:rPr>
              <a:t>REMOVE</a:t>
            </a:r>
            <a:r>
              <a:rPr lang="it-IT" sz="1800" b="1" i="1"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Answer</a:t>
            </a:r>
            <a:r>
              <a:rPr lang="it-IT" sz="1800" b="1" dirty="0">
                <a:solidFill>
                  <a:srgbClr val="000000"/>
                </a:solidFill>
                <a:latin typeface="Consolas" panose="020B0609020204030204" pitchFamily="49" charset="0"/>
              </a:rPr>
              <a:t>&gt; </a:t>
            </a:r>
            <a:r>
              <a:rPr lang="it-IT" sz="1800" b="1" dirty="0" err="1">
                <a:solidFill>
                  <a:srgbClr val="0000C0"/>
                </a:solidFill>
                <a:latin typeface="Consolas" panose="020B0609020204030204" pitchFamily="49" charset="0"/>
              </a:rPr>
              <a:t>answers</a:t>
            </a:r>
            <a:r>
              <a:rPr lang="it-IT" sz="1800" b="1"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11535510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Answer</a:t>
            </a:r>
            <a:r>
              <a:rPr lang="it-IT" sz="1800" b="1" dirty="0">
                <a:solidFill>
                  <a:srgbClr val="000000"/>
                </a:solidFill>
                <a:latin typeface="Consolas" panose="020B0609020204030204" pitchFamily="49" charset="0"/>
              </a:rPr>
              <a:t>&gt; </a:t>
            </a:r>
            <a:r>
              <a:rPr lang="it-IT" sz="1800" b="1" dirty="0" err="1">
                <a:solidFill>
                  <a:srgbClr val="000000"/>
                </a:solidFill>
                <a:latin typeface="Consolas" panose="020B0609020204030204" pitchFamily="49" charset="0"/>
              </a:rPr>
              <a:t>getAnswers</a:t>
            </a:r>
            <a:r>
              <a:rPr lang="it-IT" sz="1800" b="1" dirty="0">
                <a:solidFill>
                  <a:srgbClr val="000000"/>
                </a:solidFill>
                <a:latin typeface="Consolas" panose="020B0609020204030204" pitchFamily="49" charset="0"/>
              </a:rPr>
              <a:t>()</a:t>
            </a:r>
          </a:p>
          <a:p>
            <a:endParaRPr lang="en-US"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setAnswers</a:t>
            </a:r>
            <a:r>
              <a:rPr lang="en-US" sz="1800" b="1" dirty="0">
                <a:solidFill>
                  <a:srgbClr val="000000"/>
                </a:solidFill>
                <a:latin typeface="Consolas" panose="020B0609020204030204" pitchFamily="49" charset="0"/>
              </a:rPr>
              <a:t>(List&lt;Answer&gt; </a:t>
            </a:r>
            <a:r>
              <a:rPr lang="en-US" sz="1800" b="1" dirty="0">
                <a:solidFill>
                  <a:srgbClr val="6A3E3E"/>
                </a:solidFill>
                <a:latin typeface="Consolas" panose="020B0609020204030204" pitchFamily="49" charset="0"/>
              </a:rPr>
              <a:t>answers</a:t>
            </a:r>
            <a:r>
              <a:rPr lang="en-US" sz="1800" b="1" dirty="0">
                <a:solidFill>
                  <a:srgbClr val="000000"/>
                </a:solidFill>
                <a:latin typeface="Consolas" panose="020B0609020204030204" pitchFamily="49" charset="0"/>
              </a:rPr>
              <a:t>)</a:t>
            </a:r>
          </a:p>
          <a:p>
            <a:endParaRPr lang="en-US" sz="1800" b="1" dirty="0">
              <a:solidFill>
                <a:srgbClr val="6A3E3E"/>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endParaRPr lang="en-US" sz="1800" b="1" dirty="0">
              <a:solidFill>
                <a:srgbClr val="000000"/>
              </a:solidFill>
              <a:latin typeface="Consolas" panose="020B0609020204030204" pitchFamily="49" charset="0"/>
            </a:endParaRPr>
          </a:p>
          <a:p>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removeAnswer</a:t>
            </a:r>
            <a:r>
              <a:rPr lang="en-US" sz="1800" b="1" dirty="0">
                <a:solidFill>
                  <a:srgbClr val="000000"/>
                </a:solidFill>
                <a:latin typeface="Consolas" panose="020B0609020204030204" pitchFamily="49" charset="0"/>
              </a:rPr>
              <a:t>(Answer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endParaRPr lang="fr-FR"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2837949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ANSWER</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17179" y="1389070"/>
            <a:ext cx="8323726" cy="4662938"/>
          </a:xfrm>
        </p:spPr>
        <p:txBody>
          <a:bodyPr>
            <a:normAutofit fontScale="85000" lnSpcReduction="20000"/>
          </a:bodyPr>
          <a:lstStyle/>
          <a:p>
            <a:pPr algn="l"/>
            <a:r>
              <a:rPr lang="it-IT" sz="1800" dirty="0">
                <a:solidFill>
                  <a:srgbClr val="646464"/>
                </a:solidFill>
                <a:latin typeface="Consolas" panose="020B0609020204030204" pitchFamily="49" charset="0"/>
              </a:rPr>
              <a:t>@Entity</a:t>
            </a:r>
          </a:p>
          <a:p>
            <a:pPr algn="l"/>
            <a:r>
              <a:rPr lang="en-US" sz="1800" dirty="0">
                <a:solidFill>
                  <a:srgbClr val="646464"/>
                </a:solidFill>
                <a:latin typeface="Consolas" panose="020B0609020204030204" pitchFamily="49" charset="0"/>
              </a:rPr>
              <a:t>@NamedQuery</a:t>
            </a:r>
            <a:r>
              <a:rPr lang="en-US" sz="1800" dirty="0">
                <a:solidFill>
                  <a:srgbClr val="000000"/>
                </a:solidFill>
                <a:latin typeface="Consolas" panose="020B0609020204030204" pitchFamily="49" charset="0"/>
              </a:rPr>
              <a:t>(name=</a:t>
            </a:r>
            <a:r>
              <a:rPr lang="en-US" sz="1800" dirty="0">
                <a:solidFill>
                  <a:srgbClr val="2A00FF"/>
                </a:solidFill>
                <a:latin typeface="Consolas" panose="020B0609020204030204" pitchFamily="49" charset="0"/>
              </a:rPr>
              <a:t>"Answer.findAll"</a:t>
            </a:r>
            <a:r>
              <a:rPr lang="en-US" sz="1800" dirty="0">
                <a:solidFill>
                  <a:srgbClr val="000000"/>
                </a:solidFill>
                <a:latin typeface="Consolas" panose="020B0609020204030204" pitchFamily="49" charset="0"/>
              </a:rPr>
              <a:t>, query=</a:t>
            </a:r>
            <a:r>
              <a:rPr lang="en-US" sz="1800" dirty="0">
                <a:solidFill>
                  <a:srgbClr val="2A00FF"/>
                </a:solidFill>
                <a:latin typeface="Consolas" panose="020B0609020204030204" pitchFamily="49" charset="0"/>
              </a:rPr>
              <a:t>"SELECT a FROM Answer a"</a:t>
            </a:r>
            <a:r>
              <a:rPr lang="en-US" sz="1800" dirty="0">
                <a:solidFill>
                  <a:srgbClr val="000000"/>
                </a:solidFill>
                <a:latin typeface="Consolas" panose="020B0609020204030204" pitchFamily="49" charset="0"/>
              </a:rPr>
              <a:t>)</a:t>
            </a:r>
          </a:p>
          <a:p>
            <a:pPr algn="l"/>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class</a:t>
            </a:r>
            <a:r>
              <a:rPr lang="en-US" sz="1800" b="1" dirty="0">
                <a:solidFill>
                  <a:srgbClr val="000000"/>
                </a:solidFill>
                <a:latin typeface="Consolas" panose="020B0609020204030204" pitchFamily="49" charset="0"/>
              </a:rPr>
              <a:t> Answer </a:t>
            </a:r>
            <a:r>
              <a:rPr lang="en-US" sz="1800" b="1" dirty="0">
                <a:solidFill>
                  <a:srgbClr val="7F0055"/>
                </a:solidFill>
                <a:latin typeface="Consolas" panose="020B0609020204030204" pitchFamily="49" charset="0"/>
              </a:rPr>
              <a:t>implements</a:t>
            </a:r>
            <a:r>
              <a:rPr lang="en-US" sz="1800" b="1" dirty="0">
                <a:solidFill>
                  <a:srgbClr val="000000"/>
                </a:solidFill>
                <a:latin typeface="Consolas" panose="020B0609020204030204" pitchFamily="49" charset="0"/>
              </a:rPr>
              <a:t> Serializable {</a:t>
            </a:r>
          </a:p>
          <a:p>
            <a:pPr algn="l"/>
            <a:r>
              <a:rPr lang="en-US" sz="1800" b="1" dirty="0">
                <a:solidFill>
                  <a:srgbClr val="7F0055"/>
                </a:solidFill>
                <a:latin typeface="Consolas" panose="020B0609020204030204" pitchFamily="49" charset="0"/>
              </a:rPr>
              <a:t>private</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static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final</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long</a:t>
            </a:r>
            <a:r>
              <a:rPr lang="en-US" sz="1800" b="1" dirty="0">
                <a:solidFill>
                  <a:srgbClr val="000000"/>
                </a:solidFill>
                <a:latin typeface="Consolas" panose="020B0609020204030204" pitchFamily="49" charset="0"/>
              </a:rPr>
              <a:t> </a:t>
            </a:r>
            <a:r>
              <a:rPr lang="en-US" sz="1800" b="1" i="1" dirty="0" err="1">
                <a:solidFill>
                  <a:srgbClr val="0000C0"/>
                </a:solidFill>
                <a:latin typeface="Consolas" panose="020B0609020204030204" pitchFamily="49" charset="0"/>
              </a:rPr>
              <a:t>serialVersionUID</a:t>
            </a:r>
            <a:r>
              <a:rPr lang="en-US" sz="1800" b="1" i="1" dirty="0">
                <a:solidFill>
                  <a:srgbClr val="000000"/>
                </a:solidFill>
                <a:latin typeface="Consolas" panose="020B0609020204030204" pitchFamily="49" charset="0"/>
              </a:rPr>
              <a:t> = 1L;</a:t>
            </a:r>
          </a:p>
          <a:p>
            <a:pPr algn="l"/>
            <a:endParaRPr lang="it-IT" sz="1800" dirty="0">
              <a:latin typeface="Consolas" panose="020B0609020204030204" pitchFamily="49" charset="0"/>
            </a:endParaRPr>
          </a:p>
          <a:p>
            <a:pPr algn="l"/>
            <a:r>
              <a:rPr lang="it-IT" sz="1800" dirty="0">
                <a:solidFill>
                  <a:srgbClr val="646464"/>
                </a:solidFill>
                <a:latin typeface="Consolas" panose="020B0609020204030204" pitchFamily="49" charset="0"/>
              </a:rPr>
              <a:t>@EmbeddedId</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AnswerPK</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id</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0000C0"/>
                </a:solidFill>
                <a:latin typeface="Consolas" panose="020B0609020204030204" pitchFamily="49" charset="0"/>
              </a:rPr>
              <a:t>text</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Question</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"question"</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a:t>
            </a:r>
            <a:r>
              <a:rPr lang="it-IT" sz="1800" b="1" dirty="0">
                <a:solidFill>
                  <a:srgbClr val="000000"/>
                </a:solidFill>
                <a:latin typeface="Consolas" panose="020B0609020204030204" pitchFamily="49" charset="0"/>
              </a:rPr>
              <a:t> </a:t>
            </a:r>
            <a:r>
              <a:rPr lang="it-IT" sz="1800" b="1" dirty="0" err="1">
                <a:solidFill>
                  <a:srgbClr val="0000C0"/>
                </a:solidFill>
                <a:latin typeface="Consolas" panose="020B0609020204030204" pitchFamily="49" charset="0"/>
              </a:rPr>
              <a:t>question</a:t>
            </a:r>
            <a:r>
              <a:rPr lang="it-IT" sz="1800" b="1" dirty="0">
                <a:solidFill>
                  <a:srgbClr val="000000"/>
                </a:solidFill>
                <a:latin typeface="Consolas" panose="020B0609020204030204" pitchFamily="49" charset="0"/>
              </a:rPr>
              <a:t>;</a:t>
            </a:r>
          </a:p>
          <a:p>
            <a:pPr algn="l"/>
            <a:endParaRPr lang="it-IT" sz="1800" dirty="0">
              <a:latin typeface="Consolas" panose="020B0609020204030204" pitchFamily="49" charset="0"/>
            </a:endParaRPr>
          </a:p>
          <a:p>
            <a:pPr algn="l"/>
            <a:r>
              <a:rPr lang="en-US" sz="1800" dirty="0">
                <a:solidFill>
                  <a:srgbClr val="3F7F5F"/>
                </a:solidFill>
                <a:latin typeface="Consolas" panose="020B0609020204030204" pitchFamily="49" charset="0"/>
              </a:rPr>
              <a:t>//</a:t>
            </a:r>
            <a:r>
              <a:rPr lang="en-US" sz="1800" u="sng" dirty="0">
                <a:solidFill>
                  <a:srgbClr val="3F7F5F"/>
                </a:solidFill>
                <a:latin typeface="Consolas" panose="020B0609020204030204" pitchFamily="49" charset="0"/>
              </a:rPr>
              <a:t>bi-directional many-to-one association to Review</a:t>
            </a:r>
          </a:p>
          <a:p>
            <a:pPr algn="l"/>
            <a:r>
              <a:rPr lang="it-IT" sz="1800" dirty="0">
                <a:solidFill>
                  <a:srgbClr val="646464"/>
                </a:solidFill>
                <a:latin typeface="Consolas" panose="020B0609020204030204" pitchFamily="49" charset="0"/>
              </a:rPr>
              <a:t>@ManyToOne</a:t>
            </a:r>
          </a:p>
          <a:p>
            <a:pPr algn="l"/>
            <a:r>
              <a:rPr lang="it-IT" sz="1800" dirty="0">
                <a:solidFill>
                  <a:srgbClr val="646464"/>
                </a:solidFill>
                <a:latin typeface="Consolas" panose="020B0609020204030204" pitchFamily="49" charset="0"/>
              </a:rPr>
              <a:t>@JoinColumn</a:t>
            </a:r>
            <a:r>
              <a:rPr lang="it-IT" sz="1800" dirty="0">
                <a:solidFill>
                  <a:srgbClr val="000000"/>
                </a:solidFill>
                <a:latin typeface="Consolas" panose="020B0609020204030204" pitchFamily="49" charset="0"/>
              </a:rPr>
              <a:t>(name=</a:t>
            </a:r>
            <a:r>
              <a:rPr lang="it-IT" sz="1800" dirty="0">
                <a:solidFill>
                  <a:srgbClr val="2A00FF"/>
                </a:solidFill>
                <a:latin typeface="Consolas" panose="020B0609020204030204" pitchFamily="49" charset="0"/>
              </a:rPr>
              <a:t>"review"</a:t>
            </a:r>
            <a:r>
              <a:rPr lang="it-IT" sz="1800" dirty="0">
                <a:solidFill>
                  <a:srgbClr val="000000"/>
                </a:solidFill>
                <a:latin typeface="Consolas" panose="020B0609020204030204" pitchFamily="49" charset="0"/>
              </a:rPr>
              <a:t>)</a:t>
            </a:r>
          </a:p>
          <a:p>
            <a:pPr algn="l"/>
            <a:r>
              <a:rPr lang="it-IT" sz="1800" b="1" dirty="0">
                <a:solidFill>
                  <a:srgbClr val="7F0055"/>
                </a:solidFill>
                <a:latin typeface="Consolas" panose="020B0609020204030204" pitchFamily="49" charset="0"/>
              </a:rPr>
              <a:t>private</a:t>
            </a:r>
            <a:r>
              <a:rPr lang="it-IT" sz="1800" b="1" dirty="0">
                <a:solidFill>
                  <a:srgbClr val="000000"/>
                </a:solidFill>
                <a:latin typeface="Consolas" panose="020B0609020204030204" pitchFamily="49" charset="0"/>
              </a:rPr>
              <a:t> Review </a:t>
            </a:r>
            <a:r>
              <a:rPr lang="it-IT" sz="1800" b="1" dirty="0" err="1">
                <a:solidFill>
                  <a:srgbClr val="0000C0"/>
                </a:solidFill>
                <a:latin typeface="Consolas" panose="020B0609020204030204" pitchFamily="49" charset="0"/>
              </a:rPr>
              <a:t>review</a:t>
            </a:r>
            <a:r>
              <a:rPr lang="it-IT" sz="1800" b="1"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648987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ENTITY METHODS</a:t>
            </a:r>
            <a:br>
              <a:rPr lang="it-IT" dirty="0">
                <a:latin typeface="Abadi" panose="020B0604020104020204" pitchFamily="34" charset="0"/>
              </a:rPr>
            </a:br>
            <a:r>
              <a:rPr lang="it-IT" dirty="0">
                <a:latin typeface="Abadi" panose="020B0604020104020204" pitchFamily="34" charset="0"/>
              </a:rPr>
              <a:t>//set and </a:t>
            </a:r>
            <a:r>
              <a:rPr lang="it-IT" dirty="0" err="1">
                <a:latin typeface="Abadi" panose="020B0604020104020204" pitchFamily="34" charset="0"/>
              </a:rPr>
              <a:t>get</a:t>
            </a:r>
            <a:r>
              <a:rPr lang="it-IT" dirty="0">
                <a:latin typeface="Abadi" panose="020B0604020104020204" pitchFamily="34" charset="0"/>
              </a:rPr>
              <a:t> </a:t>
            </a:r>
            <a:r>
              <a:rPr lang="it-IT" dirty="0" err="1">
                <a:latin typeface="Abadi" panose="020B0604020104020204" pitchFamily="34" charset="0"/>
              </a:rPr>
              <a:t>methods</a:t>
            </a:r>
            <a:r>
              <a:rPr lang="it-IT" dirty="0">
                <a:latin typeface="Abadi" panose="020B0604020104020204" pitchFamily="34" charset="0"/>
              </a:rPr>
              <a:t> on </a:t>
            </a:r>
            <a:r>
              <a:rPr lang="it-IT" dirty="0" err="1">
                <a:latin typeface="Abadi" panose="020B0604020104020204" pitchFamily="34" charset="0"/>
              </a:rPr>
              <a:t>attributes</a:t>
            </a:r>
            <a:r>
              <a:rPr lang="it-IT" dirty="0">
                <a:latin typeface="Abadi" panose="020B0604020104020204" pitchFamily="34" charset="0"/>
              </a:rPr>
              <a:t> </a:t>
            </a:r>
            <a:r>
              <a:rPr lang="it-IT" dirty="0" err="1">
                <a:latin typeface="Abadi" panose="020B0604020104020204" pitchFamily="34" charset="0"/>
              </a:rPr>
              <a:t>omitted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endParaRPr lang="fr-FR" sz="1800" b="1"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2424029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CLIENT COMPONETS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a:latin typeface="Abadi" panose="020B0604020104020204" pitchFamily="34" charset="0"/>
              </a:rPr>
              <a:t>User controllers</a:t>
            </a:r>
          </a:p>
          <a:p>
            <a:pPr marL="342900" indent="-342900">
              <a:buFont typeface="Arial" panose="020B0604020202020204" pitchFamily="34" charset="0"/>
              <a:buChar char="•"/>
            </a:pPr>
            <a:r>
              <a:rPr lang="en-GB" dirty="0">
                <a:latin typeface="Abadi" panose="020B0604020104020204" pitchFamily="34" charset="0"/>
              </a:rPr>
              <a:t>Login/Logout</a:t>
            </a:r>
          </a:p>
          <a:p>
            <a:pPr marL="342900" indent="-342900">
              <a:buFont typeface="Arial" panose="020B0604020202020204" pitchFamily="34" charset="0"/>
              <a:buChar char="•"/>
            </a:pPr>
            <a:r>
              <a:rPr lang="en-GB" dirty="0" err="1">
                <a:latin typeface="Abadi" panose="020B0604020104020204" pitchFamily="34" charset="0"/>
              </a:rPr>
              <a:t>Goback</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GoToHome</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Home.html</a:t>
            </a:r>
          </a:p>
          <a:p>
            <a:pPr marL="342900" indent="-342900">
              <a:buFont typeface="Arial" panose="020B0604020202020204" pitchFamily="34" charset="0"/>
              <a:buChar char="•"/>
            </a:pPr>
            <a:r>
              <a:rPr lang="en-GB" dirty="0" err="1">
                <a:latin typeface="Abadi" panose="020B0604020104020204" pitchFamily="34" charset="0"/>
              </a:rPr>
              <a:t>GoToLeaderBoard</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LeaderBoard.html</a:t>
            </a:r>
          </a:p>
          <a:p>
            <a:pPr marL="342900" indent="-342900">
              <a:buFont typeface="Arial" panose="020B0604020202020204" pitchFamily="34" charset="0"/>
              <a:buChar char="•"/>
            </a:pPr>
            <a:r>
              <a:rPr lang="en-GB" dirty="0" err="1">
                <a:latin typeface="Abadi" panose="020B0604020104020204" pitchFamily="34" charset="0"/>
              </a:rPr>
              <a:t>InsertAnswer</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GoToStastitical</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Statistical</a:t>
            </a:r>
          </a:p>
          <a:p>
            <a:pPr marL="342900" indent="-342900">
              <a:buFont typeface="Arial" panose="020B0604020202020204" pitchFamily="34" charset="0"/>
              <a:buChar char="•"/>
            </a:pPr>
            <a:r>
              <a:rPr lang="en-GB" dirty="0" err="1">
                <a:latin typeface="Abadi" panose="020B0604020104020204" pitchFamily="34" charset="0"/>
              </a:rPr>
              <a:t>SubmittQuestionnaire</a:t>
            </a:r>
            <a:endParaRPr lang="en-GB" dirty="0">
              <a:latin typeface="Abadi" panose="020B0604020104020204" pitchFamily="34" charset="0"/>
            </a:endParaRP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424313693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CLIENT COMPONETS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a:latin typeface="Abadi" panose="020B0604020104020204" pitchFamily="34" charset="0"/>
              </a:rPr>
              <a:t>Admin controllers</a:t>
            </a:r>
          </a:p>
          <a:p>
            <a:pPr marL="342900" indent="-342900">
              <a:buFont typeface="Arial" panose="020B0604020202020204" pitchFamily="34" charset="0"/>
              <a:buChar char="•"/>
            </a:pPr>
            <a:r>
              <a:rPr lang="en-GB" dirty="0">
                <a:latin typeface="Abadi" panose="020B0604020104020204" pitchFamily="34" charset="0"/>
              </a:rPr>
              <a:t>Login/Logout</a:t>
            </a:r>
          </a:p>
          <a:p>
            <a:pPr marL="342900" indent="-342900">
              <a:buFont typeface="Arial" panose="020B0604020202020204" pitchFamily="34" charset="0"/>
              <a:buChar char="•"/>
            </a:pPr>
            <a:r>
              <a:rPr lang="en-GB" dirty="0" err="1">
                <a:latin typeface="Abadi" panose="020B0604020104020204" pitchFamily="34" charset="0"/>
              </a:rPr>
              <a:t>GoToAdminHome</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AdminHome.html</a:t>
            </a:r>
          </a:p>
          <a:p>
            <a:pPr marL="342900" indent="-342900">
              <a:buFont typeface="Arial" panose="020B0604020202020204" pitchFamily="34" charset="0"/>
              <a:buChar char="•"/>
            </a:pPr>
            <a:r>
              <a:rPr lang="en-GB" dirty="0" err="1">
                <a:latin typeface="Abadi" panose="020B0604020104020204" pitchFamily="34" charset="0"/>
              </a:rPr>
              <a:t>CreateQuestionnaire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DeleteQuestionnaire</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AddQuestion</a:t>
            </a:r>
            <a:endParaRPr lang="en-GB" dirty="0">
              <a:latin typeface="Abadi" panose="020B0604020104020204" pitchFamily="34" charset="0"/>
            </a:endParaRPr>
          </a:p>
          <a:p>
            <a:pPr marL="342900" indent="-342900">
              <a:buFont typeface="Arial" panose="020B0604020202020204" pitchFamily="34" charset="0"/>
              <a:buChar char="•"/>
            </a:pPr>
            <a:r>
              <a:rPr lang="en-GB" dirty="0" err="1">
                <a:latin typeface="Abadi" panose="020B0604020104020204" pitchFamily="34" charset="0"/>
              </a:rPr>
              <a:t>GoToInspection</a:t>
            </a:r>
            <a:endParaRPr lang="en-GB" dirty="0">
              <a:latin typeface="Abadi" panose="020B0604020104020204" pitchFamily="34" charset="0"/>
            </a:endParaRPr>
          </a:p>
          <a:p>
            <a:pPr marL="342900" indent="-342900">
              <a:buFont typeface="Arial" panose="020B0604020202020204" pitchFamily="34" charset="0"/>
              <a:buChar char="•"/>
            </a:pPr>
            <a:r>
              <a:rPr lang="en-GB" dirty="0">
                <a:latin typeface="Abadi" panose="020B0604020104020204" pitchFamily="34" charset="0"/>
              </a:rPr>
              <a:t>Inspection.html</a:t>
            </a: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2710526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dirty="0" err="1">
                <a:latin typeface="Abadi" panose="020B0604020104020204" pitchFamily="34" charset="0"/>
              </a:rPr>
              <a:t>AdminService</a:t>
            </a:r>
            <a:r>
              <a:rPr lang="en-GB" dirty="0">
                <a:latin typeface="Abadi" panose="020B0604020104020204" pitchFamily="34" charset="0"/>
              </a:rPr>
              <a:t> (stateless) </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Admin </a:t>
            </a:r>
            <a:r>
              <a:rPr lang="en-US" sz="1800" b="1" dirty="0" err="1">
                <a:solidFill>
                  <a:srgbClr val="000000"/>
                </a:solidFill>
                <a:latin typeface="Consolas" panose="020B0609020204030204" pitchFamily="49" charset="0"/>
              </a:rPr>
              <a:t>checkCredentials</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usrn</a:t>
            </a:r>
            <a:r>
              <a:rPr lang="en-US" sz="1800" b="1" dirty="0">
                <a:solidFill>
                  <a:srgbClr val="000000"/>
                </a:solidFill>
                <a:latin typeface="Consolas" panose="020B0609020204030204" pitchFamily="49" charset="0"/>
              </a:rPr>
              <a:t>, String </a:t>
            </a:r>
            <a:r>
              <a:rPr lang="en-US" sz="1800" b="1" dirty="0" err="1">
                <a:solidFill>
                  <a:srgbClr val="6A3E3E"/>
                </a:solidFill>
                <a:latin typeface="Consolas" panose="020B0609020204030204" pitchFamily="49" charset="0"/>
              </a:rPr>
              <a:t>pwd</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updateProfile</a:t>
            </a:r>
            <a:r>
              <a:rPr lang="it-IT" sz="1800" b="1" dirty="0">
                <a:solidFill>
                  <a:srgbClr val="000000"/>
                </a:solidFill>
                <a:latin typeface="Consolas" panose="020B0609020204030204" pitchFamily="49" charset="0"/>
              </a:rPr>
              <a:t>(Admin </a:t>
            </a:r>
            <a:r>
              <a:rPr lang="it-IT" sz="1800" b="1" dirty="0">
                <a:solidFill>
                  <a:srgbClr val="6A3E3E"/>
                </a:solidFill>
                <a:latin typeface="Consolas" panose="020B0609020204030204" pitchFamily="49" charset="0"/>
              </a:rPr>
              <a:t>a</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Admin </a:t>
            </a:r>
            <a:r>
              <a:rPr lang="it-IT" sz="1800" b="1" dirty="0" err="1">
                <a:solidFill>
                  <a:srgbClr val="000000"/>
                </a:solidFill>
                <a:latin typeface="Consolas" panose="020B0609020204030204" pitchFamily="49" charset="0"/>
              </a:rPr>
              <a:t>signIn</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6A3E3E"/>
                </a:solidFill>
                <a:latin typeface="Consolas" panose="020B0609020204030204" pitchFamily="49" charset="0"/>
              </a:rPr>
              <a:t>username</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password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mail</a:t>
            </a:r>
            <a:r>
              <a:rPr lang="it-IT" sz="1800" b="1" dirty="0">
                <a:solidFill>
                  <a:srgbClr val="000000"/>
                </a:solidFill>
                <a:latin typeface="Consolas" panose="020B0609020204030204" pitchFamily="49" charset="0"/>
              </a:rPr>
              <a:t>)</a:t>
            </a:r>
            <a:endParaRPr lang="en-GB" dirty="0">
              <a:latin typeface="Abadi" panose="020B0604020104020204" pitchFamily="34" charset="0"/>
            </a:endParaRPr>
          </a:p>
          <a:p>
            <a:pPr marL="342900" indent="-342900">
              <a:buFont typeface="Arial" panose="020B0604020202020204" pitchFamily="34" charset="0"/>
              <a:buChar char="•"/>
            </a:pPr>
            <a:endParaRPr lang="en-GB" dirty="0">
              <a:latin typeface="Abadi" panose="020B0604020104020204" pitchFamily="34" charset="0"/>
            </a:endParaRPr>
          </a:p>
          <a:p>
            <a:r>
              <a:rPr lang="en-GB" dirty="0" err="1">
                <a:latin typeface="Abadi" panose="020B0604020104020204" pitchFamily="34" charset="0"/>
              </a:rPr>
              <a:t>UserService</a:t>
            </a:r>
            <a:r>
              <a:rPr lang="en-GB" dirty="0">
                <a:latin typeface="Abadi" panose="020B0604020104020204" pitchFamily="34" charset="0"/>
              </a:rPr>
              <a:t> (stateless)</a:t>
            </a:r>
          </a:p>
          <a:p>
            <a:pPr marL="342900" indent="-342900">
              <a:buFont typeface="Arial" panose="020B0604020202020204" pitchFamily="34" charset="0"/>
              <a:buChar char="•"/>
            </a:pPr>
            <a:r>
              <a:rPr lang="en-GB" dirty="0">
                <a:latin typeface="Abadi" panose="020B0604020104020204" pitchFamily="34" charset="0"/>
              </a:rPr>
              <a:t>Same as </a:t>
            </a:r>
            <a:r>
              <a:rPr lang="en-GB" dirty="0" err="1">
                <a:latin typeface="Abadi" panose="020B0604020104020204" pitchFamily="34" charset="0"/>
              </a:rPr>
              <a:t>AdminService</a:t>
            </a:r>
            <a:endParaRPr lang="en-GB" dirty="0">
              <a:latin typeface="Abadi" panose="020B0604020104020204" pitchFamily="34" charset="0"/>
            </a:endParaRPr>
          </a:p>
          <a:p>
            <a:pPr marL="342900" indent="-342900">
              <a:buFont typeface="Arial" panose="020B0604020202020204" pitchFamily="34" charset="0"/>
              <a:buChar char="•"/>
            </a:pPr>
            <a:endParaRPr lang="en-GB" dirty="0">
              <a:latin typeface="Abadi" panose="020B0604020104020204" pitchFamily="34" charset="0"/>
            </a:endParaRPr>
          </a:p>
          <a:p>
            <a:r>
              <a:rPr lang="en-GB" dirty="0" err="1">
                <a:latin typeface="Abadi" panose="020B0604020104020204" pitchFamily="34" charset="0"/>
              </a:rPr>
              <a:t>BlacklistService</a:t>
            </a:r>
            <a:r>
              <a:rPr lang="en-GB" dirty="0">
                <a:latin typeface="Abadi" panose="020B0604020104020204" pitchFamily="34" charset="0"/>
              </a:rPr>
              <a:t> (stateless)</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checkBlacklist</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inputText</a:t>
            </a:r>
            <a:r>
              <a:rPr lang="en-US" sz="1800" b="1" dirty="0">
                <a:solidFill>
                  <a:srgbClr val="000000"/>
                </a:solidFill>
                <a:latin typeface="Consolas" panose="020B0609020204030204" pitchFamily="49" charset="0"/>
              </a:rPr>
              <a:t>, User </a:t>
            </a:r>
            <a:r>
              <a:rPr lang="en-US" sz="1800" b="1" dirty="0" err="1">
                <a:solidFill>
                  <a:srgbClr val="6A3E3E"/>
                </a:solidFill>
                <a:latin typeface="Consolas" panose="020B0609020204030204" pitchFamily="49" charset="0"/>
              </a:rPr>
              <a:t>usr</a:t>
            </a:r>
            <a:r>
              <a:rPr lang="en-US" sz="1800" b="1" dirty="0">
                <a:solidFill>
                  <a:srgbClr val="000000"/>
                </a:solidFill>
                <a:latin typeface="Consolas" panose="020B0609020204030204" pitchFamily="49" charset="0"/>
              </a:rPr>
              <a:t>)</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28943189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lnSpcReduction="10000"/>
          </a:bodyPr>
          <a:lstStyle/>
          <a:p>
            <a:r>
              <a:rPr lang="en-GB" dirty="0" err="1">
                <a:latin typeface="Abadi" panose="020B0604020104020204" pitchFamily="34" charset="0"/>
              </a:rPr>
              <a:t>QuestionnaireService</a:t>
            </a:r>
            <a:r>
              <a:rPr lang="en-GB" dirty="0">
                <a:latin typeface="Abadi" panose="020B0604020104020204" pitchFamily="34" charset="0"/>
              </a:rPr>
              <a:t> (stateless) </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 </a:t>
            </a:r>
            <a:r>
              <a:rPr lang="fr-FR" sz="1800" b="1" dirty="0" err="1">
                <a:solidFill>
                  <a:srgbClr val="000000"/>
                </a:solidFill>
                <a:latin typeface="Consolas" panose="020B0609020204030204" pitchFamily="49" charset="0"/>
              </a:rPr>
              <a:t>createQuestionnaire</a:t>
            </a:r>
            <a:r>
              <a:rPr lang="fr-FR" sz="1800" b="1" dirty="0">
                <a:solidFill>
                  <a:srgbClr val="000000"/>
                </a:solidFill>
                <a:latin typeface="Consolas" panose="020B0609020204030204" pitchFamily="49" charset="0"/>
              </a:rPr>
              <a:t>(String </a:t>
            </a:r>
            <a:r>
              <a:rPr lang="fr-FR" sz="1800" b="1" dirty="0" err="1">
                <a:solidFill>
                  <a:srgbClr val="6A3E3E"/>
                </a:solidFill>
                <a:latin typeface="Consolas" panose="020B0609020204030204" pitchFamily="49" charset="0"/>
              </a:rPr>
              <a:t>product</a:t>
            </a:r>
            <a:r>
              <a:rPr lang="fr-FR" sz="1800" b="1" dirty="0">
                <a:solidFill>
                  <a:srgbClr val="000000"/>
                </a:solidFill>
                <a:latin typeface="Consolas" panose="020B0609020204030204" pitchFamily="49" charset="0"/>
              </a:rPr>
              <a:t>, 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 </a:t>
            </a:r>
            <a:r>
              <a:rPr lang="fr-FR" sz="1800" b="1" dirty="0">
                <a:solidFill>
                  <a:srgbClr val="7F0055"/>
                </a:solidFill>
                <a:latin typeface="Consolas" panose="020B0609020204030204" pitchFamily="49" charset="0"/>
              </a:rPr>
              <a:t>byte</a:t>
            </a:r>
            <a:r>
              <a:rPr lang="fr-FR" sz="1800" b="1" dirty="0">
                <a:solidFill>
                  <a:srgbClr val="000000"/>
                </a:solidFill>
                <a:latin typeface="Consolas" panose="020B0609020204030204" pitchFamily="49" charset="0"/>
              </a:rPr>
              <a:t>[] </a:t>
            </a:r>
            <a:r>
              <a:rPr lang="fr-FR" sz="1800" b="1" dirty="0" err="1">
                <a:solidFill>
                  <a:srgbClr val="6A3E3E"/>
                </a:solidFill>
                <a:latin typeface="Consolas" panose="020B0609020204030204" pitchFamily="49" charset="0"/>
              </a:rPr>
              <a:t>img</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deleteQuestionnaire</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Integer</a:t>
            </a:r>
            <a:r>
              <a:rPr lang="it-IT" sz="1800" b="1" dirty="0">
                <a:solidFill>
                  <a:srgbClr val="000000"/>
                </a:solidFill>
                <a:latin typeface="Consolas" panose="020B0609020204030204" pitchFamily="49" charset="0"/>
              </a:rPr>
              <a:t> </a:t>
            </a:r>
            <a:r>
              <a:rPr lang="it-IT" sz="1800" b="1" dirty="0" err="1">
                <a:solidFill>
                  <a:srgbClr val="6A3E3E"/>
                </a:solidFill>
                <a:latin typeface="Consolas" panose="020B0609020204030204" pitchFamily="49" charset="0"/>
              </a:rPr>
              <a:t>qId</a:t>
            </a:r>
            <a:r>
              <a:rPr lang="it-IT" sz="1800" b="1" dirty="0">
                <a:solidFill>
                  <a:srgbClr val="000000"/>
                </a:solidFill>
                <a:latin typeface="Consolas" panose="020B0609020204030204" pitchFamily="49" charset="0"/>
              </a:rPr>
              <a:t>, Date </a:t>
            </a:r>
            <a:r>
              <a:rPr lang="it-IT" sz="1800" b="1" dirty="0" err="1">
                <a:solidFill>
                  <a:srgbClr val="6A3E3E"/>
                </a:solidFill>
                <a:latin typeface="Consolas" panose="020B0609020204030204" pitchFamily="49" charset="0"/>
              </a:rPr>
              <a:t>today</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List&lt;</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&gt; </a:t>
            </a:r>
            <a:r>
              <a:rPr lang="it-IT" sz="1800" b="1" dirty="0" err="1">
                <a:solidFill>
                  <a:srgbClr val="000000"/>
                </a:solidFill>
                <a:latin typeface="Consolas" panose="020B0609020204030204" pitchFamily="49" charset="0"/>
              </a:rPr>
              <a:t>findAllQuestionnaire</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Questionnaire </a:t>
            </a:r>
            <a:r>
              <a:rPr lang="fr-FR" sz="1800" b="1" dirty="0" err="1">
                <a:solidFill>
                  <a:srgbClr val="000000"/>
                </a:solidFill>
                <a:latin typeface="Consolas" panose="020B0609020204030204" pitchFamily="49" charset="0"/>
              </a:rPr>
              <a:t>findByDate</a:t>
            </a:r>
            <a:r>
              <a:rPr lang="fr-FR" sz="1800" b="1" dirty="0">
                <a:solidFill>
                  <a:srgbClr val="000000"/>
                </a:solidFill>
                <a:latin typeface="Consolas" panose="020B0609020204030204" pitchFamily="49" charset="0"/>
              </a:rPr>
              <a:t>(Date </a:t>
            </a:r>
            <a:r>
              <a:rPr lang="fr-FR" sz="1800" b="1" dirty="0" err="1">
                <a:solidFill>
                  <a:srgbClr val="6A3E3E"/>
                </a:solidFill>
                <a:latin typeface="Consolas" panose="020B0609020204030204" pitchFamily="49" charset="0"/>
              </a:rPr>
              <a:t>date</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List&lt;User&gt; </a:t>
            </a:r>
            <a:r>
              <a:rPr lang="fr-FR" sz="1800" b="1" dirty="0" err="1">
                <a:solidFill>
                  <a:srgbClr val="000000"/>
                </a:solidFill>
                <a:latin typeface="Consolas" panose="020B0609020204030204" pitchFamily="49" charset="0"/>
              </a:rPr>
              <a:t>findUserSubmitted</a:t>
            </a:r>
            <a:r>
              <a:rPr lang="fr-FR" sz="1800" b="1" dirty="0">
                <a:solidFill>
                  <a:srgbClr val="000000"/>
                </a:solidFill>
                <a:latin typeface="Consolas" panose="020B0609020204030204" pitchFamily="49" charset="0"/>
              </a:rPr>
              <a:t>(Questionnaire </a:t>
            </a:r>
            <a:r>
              <a:rPr lang="fr-FR" sz="1800" b="1" dirty="0">
                <a:solidFill>
                  <a:srgbClr val="6A3E3E"/>
                </a:solidFill>
                <a:latin typeface="Consolas" panose="020B0609020204030204" pitchFamily="49" charset="0"/>
              </a:rPr>
              <a:t>q</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List&lt;User&gt; </a:t>
            </a:r>
            <a:r>
              <a:rPr lang="fr-FR" sz="1800" b="1" dirty="0" err="1">
                <a:solidFill>
                  <a:srgbClr val="000000"/>
                </a:solidFill>
                <a:latin typeface="Consolas" panose="020B0609020204030204" pitchFamily="49" charset="0"/>
              </a:rPr>
              <a:t>findUserCancelled</a:t>
            </a:r>
            <a:r>
              <a:rPr lang="fr-FR" sz="1800" b="1" dirty="0">
                <a:solidFill>
                  <a:srgbClr val="000000"/>
                </a:solidFill>
                <a:latin typeface="Consolas" panose="020B0609020204030204" pitchFamily="49" charset="0"/>
              </a:rPr>
              <a:t>(Questionnaire </a:t>
            </a:r>
            <a:r>
              <a:rPr lang="fr-FR" sz="1800" b="1" dirty="0">
                <a:solidFill>
                  <a:srgbClr val="6A3E3E"/>
                </a:solidFill>
                <a:latin typeface="Consolas" panose="020B0609020204030204" pitchFamily="49" charset="0"/>
              </a:rPr>
              <a:t>q</a:t>
            </a:r>
            <a:r>
              <a:rPr lang="fr-FR"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getQuestionnaireOfTheDay</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List&lt;Review&gt; </a:t>
            </a:r>
            <a:r>
              <a:rPr lang="it-IT" sz="1800" b="1" dirty="0" err="1">
                <a:solidFill>
                  <a:srgbClr val="000000"/>
                </a:solidFill>
                <a:latin typeface="Consolas" panose="020B0609020204030204" pitchFamily="49" charset="0"/>
              </a:rPr>
              <a:t>getSubmittedReviews</a:t>
            </a:r>
            <a:r>
              <a:rPr lang="it-IT" sz="1800" b="1" dirty="0">
                <a:solidFill>
                  <a:srgbClr val="000000"/>
                </a:solidFill>
                <a:latin typeface="Consolas" panose="020B0609020204030204" pitchFamily="49" charset="0"/>
              </a:rPr>
              <a:t>(</a:t>
            </a:r>
            <a:r>
              <a:rPr lang="it-IT" sz="1800" b="1" dirty="0" err="1">
                <a:solidFill>
                  <a:srgbClr val="000000"/>
                </a:solidFill>
                <a:latin typeface="Consolas" panose="020B0609020204030204" pitchFamily="49" charset="0"/>
              </a:rPr>
              <a:t>Questionnaire</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q</a:t>
            </a:r>
            <a:r>
              <a:rPr lang="it-IT" sz="1800" b="1" dirty="0">
                <a:solidFill>
                  <a:srgbClr val="000000"/>
                </a:solidFill>
                <a:latin typeface="Consolas" panose="020B0609020204030204" pitchFamily="49" charset="0"/>
              </a:rPr>
              <a:t>)</a:t>
            </a:r>
          </a:p>
          <a:p>
            <a:endParaRPr lang="it-IT" sz="1800" b="1" dirty="0">
              <a:solidFill>
                <a:srgbClr val="000000"/>
              </a:solidFill>
              <a:latin typeface="Consolas" panose="020B0609020204030204" pitchFamily="49" charset="0"/>
            </a:endParaRPr>
          </a:p>
          <a:p>
            <a:r>
              <a:rPr lang="en-GB" dirty="0" err="1">
                <a:latin typeface="Abadi" panose="020B0604020104020204" pitchFamily="34" charset="0"/>
              </a:rPr>
              <a:t>QuestionService</a:t>
            </a:r>
            <a:r>
              <a:rPr lang="en-GB" dirty="0">
                <a:latin typeface="Abadi" panose="020B0604020104020204" pitchFamily="34" charset="0"/>
              </a:rPr>
              <a:t> (stateless)</a:t>
            </a:r>
          </a:p>
          <a:p>
            <a:pPr marL="285750" indent="-285750">
              <a:buFont typeface="Arial" panose="020B0604020202020204" pitchFamily="34" charset="0"/>
              <a:buChar char="•"/>
            </a:pPr>
            <a:r>
              <a:rPr lang="fr-FR" sz="1800" b="1" dirty="0">
                <a:solidFill>
                  <a:srgbClr val="7F0055"/>
                </a:solidFill>
                <a:latin typeface="Consolas" panose="020B0609020204030204" pitchFamily="49" charset="0"/>
              </a:rPr>
              <a:t>public</a:t>
            </a:r>
            <a:r>
              <a:rPr lang="fr-FR" sz="1800" b="1" dirty="0">
                <a:solidFill>
                  <a:srgbClr val="000000"/>
                </a:solidFill>
                <a:latin typeface="Consolas" panose="020B0609020204030204" pitchFamily="49" charset="0"/>
              </a:rPr>
              <a:t> </a:t>
            </a:r>
            <a:r>
              <a:rPr lang="fr-FR" sz="1800" b="1" dirty="0" err="1">
                <a:solidFill>
                  <a:srgbClr val="7F0055"/>
                </a:solidFill>
                <a:latin typeface="Consolas" panose="020B0609020204030204" pitchFamily="49" charset="0"/>
              </a:rPr>
              <a:t>void</a:t>
            </a:r>
            <a:r>
              <a:rPr lang="fr-FR" sz="1800" b="1" dirty="0">
                <a:solidFill>
                  <a:srgbClr val="000000"/>
                </a:solidFill>
                <a:latin typeface="Consolas" panose="020B0609020204030204" pitchFamily="49" charset="0"/>
              </a:rPr>
              <a:t> </a:t>
            </a:r>
            <a:r>
              <a:rPr lang="fr-FR" sz="1800" b="1" dirty="0" err="1">
                <a:solidFill>
                  <a:srgbClr val="000000"/>
                </a:solidFill>
                <a:latin typeface="Consolas" panose="020B0609020204030204" pitchFamily="49" charset="0"/>
              </a:rPr>
              <a:t>addQuestion</a:t>
            </a:r>
            <a:r>
              <a:rPr lang="fr-FR" sz="1800" b="1" dirty="0">
                <a:solidFill>
                  <a:srgbClr val="000000"/>
                </a:solidFill>
                <a:latin typeface="Consolas" panose="020B0609020204030204" pitchFamily="49" charset="0"/>
              </a:rPr>
              <a:t>(Questionnaire </a:t>
            </a:r>
            <a:r>
              <a:rPr lang="fr-FR" sz="1800" b="1" dirty="0" err="1">
                <a:solidFill>
                  <a:srgbClr val="6A3E3E"/>
                </a:solidFill>
                <a:latin typeface="Consolas" panose="020B0609020204030204" pitchFamily="49" charset="0"/>
              </a:rPr>
              <a:t>questionnaire</a:t>
            </a:r>
            <a:r>
              <a:rPr lang="fr-FR" sz="1800" b="1" dirty="0">
                <a:solidFill>
                  <a:srgbClr val="000000"/>
                </a:solidFill>
                <a:latin typeface="Consolas" panose="020B0609020204030204" pitchFamily="49" charset="0"/>
              </a:rPr>
              <a:t>, String </a:t>
            </a:r>
            <a:r>
              <a:rPr lang="fr-FR" sz="1800" b="1" dirty="0" err="1">
                <a:solidFill>
                  <a:srgbClr val="6A3E3E"/>
                </a:solidFill>
                <a:latin typeface="Consolas" panose="020B0609020204030204" pitchFamily="49" charset="0"/>
              </a:rPr>
              <a:t>text</a:t>
            </a:r>
            <a:r>
              <a:rPr lang="fr-FR" sz="1800" b="1" dirty="0">
                <a:solidFill>
                  <a:srgbClr val="000000"/>
                </a:solidFill>
                <a:latin typeface="Consolas" panose="020B0609020204030204" pitchFamily="49" charset="0"/>
              </a:rPr>
              <a:t>)</a:t>
            </a:r>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7016354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COMPONENTS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a:bodyPr>
          <a:lstStyle/>
          <a:p>
            <a:r>
              <a:rPr lang="en-GB" dirty="0" err="1">
                <a:latin typeface="Abadi" panose="020B0604020104020204" pitchFamily="34" charset="0"/>
              </a:rPr>
              <a:t>ReviewService</a:t>
            </a:r>
            <a:r>
              <a:rPr lang="en-GB" dirty="0">
                <a:latin typeface="Abadi" panose="020B0604020104020204" pitchFamily="34" charset="0"/>
              </a:rPr>
              <a:t> (stateful) </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a:t>
            </a:r>
            <a:r>
              <a:rPr lang="en-US" sz="1800" b="1" dirty="0">
                <a:solidFill>
                  <a:srgbClr val="7F0055"/>
                </a:solidFill>
                <a:latin typeface="Consolas" panose="020B0609020204030204" pitchFamily="49" charset="0"/>
              </a:rPr>
              <a:t>void</a:t>
            </a:r>
            <a:r>
              <a:rPr lang="en-US" sz="1800" b="1" dirty="0">
                <a:solidFill>
                  <a:srgbClr val="000000"/>
                </a:solidFill>
                <a:latin typeface="Consolas" panose="020B0609020204030204" pitchFamily="49" charset="0"/>
              </a:rPr>
              <a:t> </a:t>
            </a:r>
            <a:r>
              <a:rPr lang="en-US" sz="1800" b="1" dirty="0" err="1">
                <a:solidFill>
                  <a:srgbClr val="000000"/>
                </a:solidFill>
                <a:latin typeface="Consolas" panose="020B0609020204030204" pitchFamily="49" charset="0"/>
              </a:rPr>
              <a:t>addAnswer</a:t>
            </a:r>
            <a:r>
              <a:rPr lang="en-US" sz="1800" b="1" dirty="0">
                <a:solidFill>
                  <a:srgbClr val="000000"/>
                </a:solidFill>
                <a:latin typeface="Consolas" panose="020B0609020204030204" pitchFamily="49" charset="0"/>
              </a:rPr>
              <a:t>(String </a:t>
            </a:r>
            <a:r>
              <a:rPr lang="en-US" sz="1800" b="1" dirty="0" err="1">
                <a:solidFill>
                  <a:srgbClr val="6A3E3E"/>
                </a:solidFill>
                <a:latin typeface="Consolas" panose="020B0609020204030204" pitchFamily="49" charset="0"/>
              </a:rPr>
              <a:t>id</a:t>
            </a:r>
            <a:r>
              <a:rPr lang="en-US" sz="1800" b="1" dirty="0" err="1">
                <a:solidFill>
                  <a:srgbClr val="000000"/>
                </a:solidFill>
                <a:latin typeface="Consolas" panose="020B0609020204030204" pitchFamily="49" charset="0"/>
              </a:rPr>
              <a:t>,String</a:t>
            </a:r>
            <a:r>
              <a:rPr lang="en-US" sz="1800" b="1" dirty="0">
                <a:solidFill>
                  <a:srgbClr val="000000"/>
                </a:solidFill>
                <a:latin typeface="Consolas" panose="020B0609020204030204" pitchFamily="49" charset="0"/>
              </a:rPr>
              <a:t> </a:t>
            </a:r>
            <a:r>
              <a:rPr lang="en-US" sz="1800" b="1" dirty="0">
                <a:solidFill>
                  <a:srgbClr val="6A3E3E"/>
                </a:solidFill>
                <a:latin typeface="Consolas" panose="020B0609020204030204" pitchFamily="49" charset="0"/>
              </a:rPr>
              <a:t>answer</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en-US" sz="1800" b="1" dirty="0">
                <a:solidFill>
                  <a:srgbClr val="7F0055"/>
                </a:solidFill>
                <a:latin typeface="Consolas" panose="020B0609020204030204" pitchFamily="49" charset="0"/>
              </a:rPr>
              <a:t>public</a:t>
            </a:r>
            <a:r>
              <a:rPr lang="en-US" sz="1800" b="1" dirty="0">
                <a:solidFill>
                  <a:srgbClr val="000000"/>
                </a:solidFill>
                <a:latin typeface="Consolas" panose="020B0609020204030204" pitchFamily="49" charset="0"/>
              </a:rPr>
              <a:t> Map&lt;</a:t>
            </a:r>
            <a:r>
              <a:rPr lang="en-US" sz="1800" b="1" dirty="0" err="1">
                <a:solidFill>
                  <a:srgbClr val="000000"/>
                </a:solidFill>
                <a:latin typeface="Consolas" panose="020B0609020204030204" pitchFamily="49" charset="0"/>
              </a:rPr>
              <a:t>String,String</a:t>
            </a:r>
            <a:r>
              <a:rPr lang="en-US" sz="1800" b="1" dirty="0">
                <a:solidFill>
                  <a:srgbClr val="000000"/>
                </a:solidFill>
                <a:latin typeface="Consolas" panose="020B0609020204030204" pitchFamily="49" charset="0"/>
              </a:rPr>
              <a:t>&gt; </a:t>
            </a:r>
            <a:r>
              <a:rPr lang="en-US" sz="1800" b="1" dirty="0" err="1">
                <a:solidFill>
                  <a:srgbClr val="000000"/>
                </a:solidFill>
                <a:latin typeface="Consolas" panose="020B0609020204030204" pitchFamily="49" charset="0"/>
              </a:rPr>
              <a:t>getAnswers</a:t>
            </a:r>
            <a:r>
              <a:rPr lang="en-US"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7F0055"/>
                </a:solidFill>
                <a:latin typeface="Consolas" panose="020B0609020204030204" pitchFamily="49" charset="0"/>
              </a:rPr>
              <a:t>void</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setAge</a:t>
            </a:r>
            <a:r>
              <a:rPr lang="it-IT" sz="1800" b="1" dirty="0">
                <a:solidFill>
                  <a:srgbClr val="000000"/>
                </a:solidFill>
                <a:latin typeface="Consolas" panose="020B0609020204030204" pitchFamily="49" charset="0"/>
              </a:rPr>
              <a:t>(</a:t>
            </a:r>
            <a:r>
              <a:rPr lang="it-IT" sz="1800" b="1" dirty="0" err="1">
                <a:solidFill>
                  <a:srgbClr val="7F0055"/>
                </a:solidFill>
                <a:latin typeface="Consolas" panose="020B0609020204030204" pitchFamily="49" charset="0"/>
              </a:rPr>
              <a:t>int</a:t>
            </a:r>
            <a:r>
              <a:rPr lang="it-IT" sz="1800" b="1" dirty="0">
                <a:solidFill>
                  <a:srgbClr val="000000"/>
                </a:solidFill>
                <a:latin typeface="Consolas" panose="020B0609020204030204" pitchFamily="49" charset="0"/>
              </a:rPr>
              <a:t> </a:t>
            </a:r>
            <a:r>
              <a:rPr lang="it-IT" sz="1800" b="1" dirty="0">
                <a:solidFill>
                  <a:srgbClr val="6A3E3E"/>
                </a:solidFill>
                <a:latin typeface="Consolas" panose="020B0609020204030204" pitchFamily="49" charset="0"/>
              </a:rPr>
              <a:t>a</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setSex</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setExpertise</a:t>
            </a:r>
            <a:r>
              <a:rPr lang="it-IT" sz="1800" b="1" dirty="0">
                <a:solidFill>
                  <a:srgbClr val="000000"/>
                </a:solidFill>
                <a:latin typeface="Consolas" panose="020B0609020204030204" pitchFamily="49" charset="0"/>
              </a:rPr>
              <a:t>()</a:t>
            </a:r>
          </a:p>
          <a:p>
            <a:pPr marL="342900" indent="-342900">
              <a:buFont typeface="Arial" panose="020B0604020202020204" pitchFamily="34" charset="0"/>
              <a:buChar char="•"/>
            </a:pPr>
            <a:r>
              <a:rPr lang="it-IT" sz="1800" b="1" dirty="0">
                <a:solidFill>
                  <a:srgbClr val="7F0055"/>
                </a:solidFill>
                <a:latin typeface="Consolas" panose="020B0609020204030204" pitchFamily="49" charset="0"/>
              </a:rPr>
              <a:t>public</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String</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getAge</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getSex</a:t>
            </a:r>
            <a:r>
              <a:rPr lang="it-IT" sz="1800" b="1" dirty="0">
                <a:solidFill>
                  <a:srgbClr val="000000"/>
                </a:solidFill>
                <a:latin typeface="Consolas" panose="020B0609020204030204" pitchFamily="49" charset="0"/>
              </a:rPr>
              <a:t>(), </a:t>
            </a:r>
            <a:r>
              <a:rPr lang="it-IT" sz="1800" b="1" dirty="0" err="1">
                <a:solidFill>
                  <a:srgbClr val="000000"/>
                </a:solidFill>
                <a:latin typeface="Consolas" panose="020B0609020204030204" pitchFamily="49" charset="0"/>
              </a:rPr>
              <a:t>setExpertise</a:t>
            </a:r>
            <a:r>
              <a:rPr lang="it-IT" sz="1800" b="1" dirty="0">
                <a:solidFill>
                  <a:srgbClr val="000000"/>
                </a:solidFill>
                <a:latin typeface="Consolas" panose="020B0609020204030204" pitchFamily="49" charset="0"/>
              </a:rPr>
              <a:t>()</a:t>
            </a:r>
          </a:p>
          <a:p>
            <a:endParaRPr lang="en-GB" dirty="0">
              <a:latin typeface="Abadi" panose="020B0604020104020204" pitchFamily="34" charset="0"/>
            </a:endParaRPr>
          </a:p>
        </p:txBody>
      </p:sp>
    </p:spTree>
    <p:extLst>
      <p:ext uri="{BB962C8B-B14F-4D97-AF65-F5344CB8AC3E}">
        <p14:creationId xmlns:p14="http://schemas.microsoft.com/office/powerpoint/2010/main" val="3912410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288521" y="139166"/>
            <a:ext cx="8701366" cy="1134830"/>
          </a:xfrm>
        </p:spPr>
        <p:txBody>
          <a:bodyPr>
            <a:normAutofit/>
          </a:bodyPr>
          <a:lstStyle/>
          <a:p>
            <a:r>
              <a:rPr lang="it-IT" dirty="0">
                <a:latin typeface="Abadi" panose="020B0604020104020204" pitchFamily="34" charset="0"/>
              </a:rPr>
              <a:t>Application </a:t>
            </a:r>
            <a:r>
              <a:rPr lang="it-IT" dirty="0" err="1">
                <a:latin typeface="Abadi" panose="020B0604020104020204" pitchFamily="34" charset="0"/>
              </a:rPr>
              <a:t>specifications</a:t>
            </a:r>
            <a:br>
              <a:rPr lang="it-IT" dirty="0">
                <a:latin typeface="Abadi" panose="020B0604020104020204" pitchFamily="34" charset="0"/>
              </a:rPr>
            </a:br>
            <a:r>
              <a:rPr lang="it-IT" dirty="0">
                <a:latin typeface="Abadi" panose="020B0604020104020204" pitchFamily="34" charset="0"/>
              </a:rPr>
              <a:t>User </a:t>
            </a:r>
            <a:r>
              <a:rPr lang="it-IT" dirty="0" err="1">
                <a:latin typeface="Abadi" panose="020B0604020104020204" pitchFamily="34" charset="0"/>
              </a:rPr>
              <a:t>description</a:t>
            </a:r>
            <a:br>
              <a:rPr lang="it-IT" dirty="0">
                <a:latin typeface="Abadi" panose="020B0604020104020204" pitchFamily="34" charset="0"/>
              </a:rPr>
            </a:br>
            <a:endParaRPr lang="it-IT" dirty="0">
              <a:latin typeface="Abadi" panose="020B0604020104020204" pitchFamily="34" charset="0"/>
            </a:endParaRPr>
          </a:p>
        </p:txBody>
      </p:sp>
      <p:sp>
        <p:nvSpPr>
          <p:cNvPr id="3" name="Segnaposto contenuto 2"/>
          <p:cNvSpPr>
            <a:spLocks noGrp="1"/>
          </p:cNvSpPr>
          <p:nvPr>
            <p:ph idx="1"/>
          </p:nvPr>
        </p:nvSpPr>
        <p:spPr>
          <a:xfrm>
            <a:off x="0" y="1353718"/>
            <a:ext cx="9144000" cy="5365115"/>
          </a:xfrm>
        </p:spPr>
        <p:txBody>
          <a:bodyPr>
            <a:normAutofit/>
          </a:bodyPr>
          <a:lstStyle/>
          <a:p>
            <a:r>
              <a:rPr lang="en-GB" sz="1800" b="0" i="0" u="none" strike="noStrike" baseline="0" dirty="0">
                <a:solidFill>
                  <a:srgbClr val="000000"/>
                </a:solidFill>
                <a:latin typeface="Calibri" panose="020F0502020204030204" pitchFamily="34" charset="0"/>
              </a:rPr>
              <a:t>An application deals with gamified consumer data collection. A user registers with a username, a password and an email. A registered user logs in and accesses a HOME PAGE where a “Questionnaire of the day” is published. </a:t>
            </a:r>
          </a:p>
          <a:p>
            <a:r>
              <a:rPr lang="en-GB" sz="1800" b="0" i="0" u="none" strike="noStrike" baseline="0" dirty="0">
                <a:solidFill>
                  <a:srgbClr val="000000"/>
                </a:solidFill>
                <a:latin typeface="Calibri" panose="020F0502020204030204" pitchFamily="34" charset="0"/>
              </a:rPr>
              <a:t>The HOME PAGE displays the name and the image of the “product of the day” and the product reviews by other users. The HOME PAGE comprises a link to access a QUESTIONNAIRE PAGE with a questionnaire divided in two sections: a section with a variable number of marketing questions about the product of the day (e.g., Q1: “Do you know the product?” Q2: Have you purchased the product before?” and Q3 “Would you recommend the product to a friend?”) and a section with fixed inputs for collecting statistical data about the user: age, sex, expertise level (low, medium high). The user fills in the marketing section, then accesses (with a </a:t>
            </a:r>
            <a:r>
              <a:rPr lang="en-GB" sz="1800" b="0" i="1" u="none" strike="noStrike" baseline="0" dirty="0">
                <a:solidFill>
                  <a:srgbClr val="000000"/>
                </a:solidFill>
                <a:latin typeface="Calibri" panose="020F0502020204030204" pitchFamily="34" charset="0"/>
              </a:rPr>
              <a:t>next </a:t>
            </a:r>
            <a:r>
              <a:rPr lang="en-GB" sz="1800" b="0" i="0" u="none" strike="noStrike" baseline="0" dirty="0">
                <a:solidFill>
                  <a:srgbClr val="000000"/>
                </a:solidFill>
                <a:latin typeface="Calibri" panose="020F0502020204030204" pitchFamily="34" charset="0"/>
              </a:rPr>
              <a:t>button) the statistical section where she can complete the questionnaire and submit it (with a </a:t>
            </a:r>
            <a:r>
              <a:rPr lang="en-GB" sz="1800" b="0" i="1" u="none" strike="noStrike" baseline="0" dirty="0">
                <a:solidFill>
                  <a:srgbClr val="000000"/>
                </a:solidFill>
                <a:latin typeface="Calibri" panose="020F0502020204030204" pitchFamily="34" charset="0"/>
              </a:rPr>
              <a:t>submit </a:t>
            </a:r>
            <a:r>
              <a:rPr lang="en-GB" sz="1800" b="0" i="0" u="none" strike="noStrike" baseline="0" dirty="0">
                <a:solidFill>
                  <a:srgbClr val="000000"/>
                </a:solidFill>
                <a:latin typeface="Calibri" panose="020F0502020204030204" pitchFamily="34" charset="0"/>
              </a:rPr>
              <a:t>button), cancel it (with a </a:t>
            </a:r>
            <a:r>
              <a:rPr lang="en-GB" sz="1800" b="0" i="1" u="none" strike="noStrike" baseline="0" dirty="0">
                <a:solidFill>
                  <a:srgbClr val="000000"/>
                </a:solidFill>
                <a:latin typeface="Calibri" panose="020F0502020204030204" pitchFamily="34" charset="0"/>
              </a:rPr>
              <a:t>cancel </a:t>
            </a:r>
            <a:r>
              <a:rPr lang="en-GB" sz="1800" b="0" i="0" u="none" strike="noStrike" baseline="0" dirty="0">
                <a:solidFill>
                  <a:srgbClr val="000000"/>
                </a:solidFill>
                <a:latin typeface="Calibri" panose="020F0502020204030204" pitchFamily="34" charset="0"/>
              </a:rPr>
              <a:t>button), or go back to the previous section and change the answers (with a </a:t>
            </a:r>
            <a:r>
              <a:rPr lang="en-GB" sz="1800" b="0" i="1" u="none" strike="noStrike" baseline="0" dirty="0">
                <a:solidFill>
                  <a:srgbClr val="000000"/>
                </a:solidFill>
                <a:latin typeface="Calibri" panose="020F0502020204030204" pitchFamily="34" charset="0"/>
              </a:rPr>
              <a:t>previous </a:t>
            </a:r>
            <a:r>
              <a:rPr lang="en-GB" sz="1800" b="0" i="0" u="none" strike="noStrike" baseline="0" dirty="0">
                <a:solidFill>
                  <a:srgbClr val="000000"/>
                </a:solidFill>
                <a:latin typeface="Calibri" panose="020F0502020204030204" pitchFamily="34" charset="0"/>
              </a:rPr>
              <a:t>button). All inputs of the marketing section are mandatory. All inputs of the statistical section are optional. </a:t>
            </a:r>
          </a:p>
          <a:p>
            <a:r>
              <a:rPr lang="en-GB" sz="1800" b="0" i="0" u="none" strike="noStrike" baseline="0" dirty="0">
                <a:solidFill>
                  <a:srgbClr val="000000"/>
                </a:solidFill>
                <a:latin typeface="Calibri" panose="020F0502020204030204" pitchFamily="34" charset="0"/>
              </a:rPr>
              <a:t>After successfully submitting the questionnaire, the user is routed to a page with a thanks and greetings message. </a:t>
            </a:r>
            <a:endParaRPr lang="en-GB" sz="1400"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403678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BUSINESS METHOD</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lstStyle/>
          <a:p>
            <a:r>
              <a:rPr lang="en-GB">
                <a:latin typeface="Abadi" panose="020B0604020104020204" pitchFamily="34" charset="0"/>
              </a:rPr>
              <a:t>Interesting business method</a:t>
            </a:r>
            <a:endParaRPr lang="en-GB" dirty="0">
              <a:latin typeface="Abadi" panose="020B0604020104020204" pitchFamily="34" charset="0"/>
            </a:endParaRPr>
          </a:p>
          <a:p>
            <a:endParaRPr lang="en-GB" dirty="0">
              <a:latin typeface="Abadi" panose="020B0604020104020204" pitchFamily="34" charset="0"/>
            </a:endParaRPr>
          </a:p>
          <a:p>
            <a:endParaRPr lang="en-GB" dirty="0">
              <a:latin typeface="Abadi" panose="020B0604020104020204" pitchFamily="34" charset="0"/>
            </a:endParaRPr>
          </a:p>
        </p:txBody>
      </p:sp>
    </p:spTree>
    <p:extLst>
      <p:ext uri="{BB962C8B-B14F-4D97-AF65-F5344CB8AC3E}">
        <p14:creationId xmlns:p14="http://schemas.microsoft.com/office/powerpoint/2010/main" val="38951035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20000"/>
          </a:bodyPr>
          <a:lstStyle/>
          <a:p>
            <a:r>
              <a:rPr lang="en-US" dirty="0">
                <a:latin typeface="Abadi" panose="020B0604020104020204" pitchFamily="34" charset="0"/>
              </a:rPr>
              <a:t>CREATE TRIGGER </a:t>
            </a:r>
            <a:r>
              <a:rPr lang="en-US" dirty="0" err="1">
                <a:latin typeface="Abadi" panose="020B0604020104020204" pitchFamily="34" charset="0"/>
              </a:rPr>
              <a:t>UpdatePointsOnAnswer</a:t>
            </a:r>
            <a:r>
              <a:rPr lang="en-US" dirty="0">
                <a:latin typeface="Abadi" panose="020B0604020104020204" pitchFamily="34" charset="0"/>
              </a:rPr>
              <a:t> </a:t>
            </a:r>
          </a:p>
          <a:p>
            <a:r>
              <a:rPr lang="en-US" dirty="0">
                <a:latin typeface="Abadi" panose="020B0604020104020204" pitchFamily="34" charset="0"/>
              </a:rPr>
              <a:t>AFTER INSERT ON answer</a:t>
            </a:r>
          </a:p>
          <a:p>
            <a:r>
              <a:rPr lang="en-US" dirty="0">
                <a:latin typeface="Abadi" panose="020B0604020104020204" pitchFamily="34" charset="0"/>
              </a:rPr>
              <a:t>FOR EACH ROW	</a:t>
            </a:r>
          </a:p>
          <a:p>
            <a:r>
              <a:rPr lang="en-US" dirty="0">
                <a:latin typeface="Abadi" panose="020B0604020104020204" pitchFamily="34" charset="0"/>
              </a:rPr>
              <a:t>UPDATE user     </a:t>
            </a:r>
          </a:p>
          <a:p>
            <a:r>
              <a:rPr lang="en-US" dirty="0">
                <a:latin typeface="Abadi" panose="020B0604020104020204" pitchFamily="34" charset="0"/>
              </a:rPr>
              <a:t>SET points = points + 1     </a:t>
            </a:r>
          </a:p>
          <a:p>
            <a:r>
              <a:rPr lang="en-US" dirty="0">
                <a:latin typeface="Abadi" panose="020B0604020104020204" pitchFamily="34" charset="0"/>
              </a:rPr>
              <a:t>WHERE id = (SELECT </a:t>
            </a:r>
            <a:r>
              <a:rPr lang="en-US" dirty="0" err="1">
                <a:latin typeface="Abadi" panose="020B0604020104020204" pitchFamily="34" charset="0"/>
              </a:rPr>
              <a:t>R.user</a:t>
            </a:r>
            <a:r>
              <a:rPr lang="en-US" dirty="0">
                <a:latin typeface="Abadi" panose="020B0604020104020204" pitchFamily="34" charset="0"/>
              </a:rPr>
              <a:t> FROM review AS R WHERE    R.id = </a:t>
            </a:r>
            <a:r>
              <a:rPr lang="en-US" dirty="0" err="1">
                <a:latin typeface="Abadi" panose="020B0604020104020204" pitchFamily="34" charset="0"/>
              </a:rPr>
              <a:t>NEW.review</a:t>
            </a:r>
            <a:r>
              <a:rPr lang="en-US" dirty="0">
                <a:latin typeface="Abadi" panose="020B0604020104020204" pitchFamily="34" charset="0"/>
              </a:rPr>
              <a:t>) </a:t>
            </a:r>
          </a:p>
          <a:p>
            <a:endParaRPr lang="en-US" dirty="0">
              <a:latin typeface="Abadi" panose="020B0604020104020204" pitchFamily="34" charset="0"/>
            </a:endParaRPr>
          </a:p>
          <a:p>
            <a:r>
              <a:rPr lang="en-US" dirty="0">
                <a:latin typeface="Abadi" panose="020B0604020104020204" pitchFamily="34" charset="0"/>
              </a:rPr>
              <a:t>CREATE TRIGGER </a:t>
            </a:r>
            <a:r>
              <a:rPr lang="en-US" dirty="0" err="1">
                <a:latin typeface="Abadi" panose="020B0604020104020204" pitchFamily="34" charset="0"/>
              </a:rPr>
              <a:t>UpdatePointsOnAnswerDel</a:t>
            </a:r>
            <a:r>
              <a:rPr lang="en-US" dirty="0">
                <a:latin typeface="Abadi" panose="020B0604020104020204" pitchFamily="34" charset="0"/>
              </a:rPr>
              <a:t> </a:t>
            </a:r>
          </a:p>
          <a:p>
            <a:r>
              <a:rPr lang="en-US" dirty="0">
                <a:latin typeface="Abadi" panose="020B0604020104020204" pitchFamily="34" charset="0"/>
              </a:rPr>
              <a:t>AFTER DELETE ON answer</a:t>
            </a:r>
          </a:p>
          <a:p>
            <a:r>
              <a:rPr lang="en-US" dirty="0">
                <a:latin typeface="Abadi" panose="020B0604020104020204" pitchFamily="34" charset="0"/>
              </a:rPr>
              <a:t>FOR EACH ROW	UPDATE user     </a:t>
            </a:r>
          </a:p>
          <a:p>
            <a:r>
              <a:rPr lang="en-US" dirty="0">
                <a:latin typeface="Abadi" panose="020B0604020104020204" pitchFamily="34" charset="0"/>
              </a:rPr>
              <a:t>SET points = points -1    </a:t>
            </a:r>
          </a:p>
          <a:p>
            <a:r>
              <a:rPr lang="en-US" dirty="0">
                <a:latin typeface="Abadi" panose="020B0604020104020204" pitchFamily="34" charset="0"/>
              </a:rPr>
              <a:t>WHERE id = (SELECT </a:t>
            </a:r>
            <a:r>
              <a:rPr lang="en-US" dirty="0" err="1">
                <a:latin typeface="Abadi" panose="020B0604020104020204" pitchFamily="34" charset="0"/>
              </a:rPr>
              <a:t>R.user</a:t>
            </a:r>
            <a:r>
              <a:rPr lang="en-US" dirty="0">
                <a:latin typeface="Abadi" panose="020B0604020104020204" pitchFamily="34" charset="0"/>
              </a:rPr>
              <a:t> FROM review AS R WHERE    R.id = </a:t>
            </a:r>
            <a:r>
              <a:rPr lang="en-US" dirty="0" err="1">
                <a:latin typeface="Abadi" panose="020B0604020104020204" pitchFamily="34" charset="0"/>
              </a:rPr>
              <a:t>OLD.review</a:t>
            </a:r>
            <a:r>
              <a:rPr lang="en-US" dirty="0">
                <a:latin typeface="Abadi" panose="020B0604020104020204" pitchFamily="34" charset="0"/>
              </a:rPr>
              <a:t>)    </a:t>
            </a:r>
          </a:p>
          <a:p>
            <a:endParaRPr lang="en-US" dirty="0">
              <a:latin typeface="Abadi" panose="020B0604020104020204" pitchFamily="34" charset="0"/>
            </a:endParaRPr>
          </a:p>
        </p:txBody>
      </p:sp>
    </p:spTree>
    <p:extLst>
      <p:ext uri="{BB962C8B-B14F-4D97-AF65-F5344CB8AC3E}">
        <p14:creationId xmlns:p14="http://schemas.microsoft.com/office/powerpoint/2010/main" val="14020135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10000"/>
          </a:bodyPr>
          <a:lstStyle/>
          <a:p>
            <a:r>
              <a:rPr lang="en-US" dirty="0">
                <a:latin typeface="Abadi" panose="020B0604020104020204" pitchFamily="34" charset="0"/>
              </a:rPr>
              <a:t>delimiter //</a:t>
            </a:r>
          </a:p>
          <a:p>
            <a:r>
              <a:rPr lang="en-US" dirty="0">
                <a:latin typeface="Abadi" panose="020B0604020104020204" pitchFamily="34" charset="0"/>
              </a:rPr>
              <a:t>CREATE TRIGGER </a:t>
            </a:r>
            <a:r>
              <a:rPr lang="en-US" dirty="0" err="1">
                <a:latin typeface="Abadi" panose="020B0604020104020204" pitchFamily="34" charset="0"/>
              </a:rPr>
              <a:t>UpdatePointsOnStatistical</a:t>
            </a:r>
            <a:endParaRPr lang="en-US" dirty="0">
              <a:latin typeface="Abadi" panose="020B0604020104020204" pitchFamily="34" charset="0"/>
            </a:endParaRPr>
          </a:p>
          <a:p>
            <a:r>
              <a:rPr lang="en-US" dirty="0">
                <a:latin typeface="Abadi" panose="020B0604020104020204" pitchFamily="34" charset="0"/>
              </a:rPr>
              <a:t>BEFORE INSERT ON review</a:t>
            </a:r>
          </a:p>
          <a:p>
            <a:r>
              <a:rPr lang="en-US" dirty="0">
                <a:latin typeface="Abadi" panose="020B0604020104020204" pitchFamily="34" charset="0"/>
              </a:rPr>
              <a:t>FOR EACH ROW</a:t>
            </a:r>
          </a:p>
          <a:p>
            <a:r>
              <a:rPr lang="en-US" dirty="0">
                <a:latin typeface="Abadi" panose="020B0604020104020204" pitchFamily="34" charset="0"/>
              </a:rPr>
              <a:t>BEGIN	</a:t>
            </a:r>
          </a:p>
          <a:p>
            <a:r>
              <a:rPr lang="en-US" dirty="0">
                <a:latin typeface="Abadi" panose="020B0604020104020204" pitchFamily="34" charset="0"/>
              </a:rPr>
              <a:t>DECLARE X INT DEFAULT 0;</a:t>
            </a:r>
          </a:p>
          <a:p>
            <a:r>
              <a:rPr lang="en-US" dirty="0">
                <a:latin typeface="Abadi" panose="020B0604020104020204" pitchFamily="34" charset="0"/>
              </a:rPr>
              <a:t>IF </a:t>
            </a:r>
            <a:r>
              <a:rPr lang="en-US" dirty="0" err="1">
                <a:latin typeface="Abadi" panose="020B0604020104020204" pitchFamily="34" charset="0"/>
              </a:rPr>
              <a:t>NEW.sex</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NEW.age</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NEW.level</a:t>
            </a:r>
            <a:r>
              <a:rPr lang="en-US" dirty="0">
                <a:latin typeface="Abadi" panose="020B0604020104020204" pitchFamily="34" charset="0"/>
              </a:rPr>
              <a:t> IS NOT NULL THEN SET X = X+2;     END IF;    </a:t>
            </a:r>
          </a:p>
          <a:p>
            <a:r>
              <a:rPr lang="en-US" dirty="0">
                <a:latin typeface="Abadi" panose="020B0604020104020204" pitchFamily="34" charset="0"/>
              </a:rPr>
              <a:t>UPDATE user	</a:t>
            </a:r>
          </a:p>
          <a:p>
            <a:r>
              <a:rPr lang="en-US" dirty="0">
                <a:latin typeface="Abadi" panose="020B0604020104020204" pitchFamily="34" charset="0"/>
              </a:rPr>
              <a:t>SET points = points + X    </a:t>
            </a:r>
          </a:p>
          <a:p>
            <a:r>
              <a:rPr lang="en-US" dirty="0">
                <a:latin typeface="Abadi" panose="020B0604020104020204" pitchFamily="34" charset="0"/>
              </a:rPr>
              <a:t>WHERE id = </a:t>
            </a:r>
            <a:r>
              <a:rPr lang="en-US" dirty="0" err="1">
                <a:latin typeface="Abadi" panose="020B0604020104020204" pitchFamily="34" charset="0"/>
              </a:rPr>
              <a:t>NEW.user</a:t>
            </a:r>
            <a:r>
              <a:rPr lang="en-US" dirty="0">
                <a:latin typeface="Abadi" panose="020B0604020104020204" pitchFamily="34" charset="0"/>
              </a:rPr>
              <a:t>;</a:t>
            </a:r>
          </a:p>
          <a:p>
            <a:r>
              <a:rPr lang="en-US" dirty="0">
                <a:latin typeface="Abadi" panose="020B0604020104020204" pitchFamily="34" charset="0"/>
              </a:rPr>
              <a:t>END//delimiter ;</a:t>
            </a:r>
          </a:p>
          <a:p>
            <a:endParaRPr lang="en-US" dirty="0">
              <a:latin typeface="Abadi" panose="020B0604020104020204" pitchFamily="34" charset="0"/>
            </a:endParaRPr>
          </a:p>
          <a:p>
            <a:endParaRPr lang="en-US" dirty="0">
              <a:latin typeface="Abadi" panose="020B0604020104020204" pitchFamily="34" charset="0"/>
            </a:endParaRPr>
          </a:p>
        </p:txBody>
      </p:sp>
    </p:spTree>
    <p:extLst>
      <p:ext uri="{BB962C8B-B14F-4D97-AF65-F5344CB8AC3E}">
        <p14:creationId xmlns:p14="http://schemas.microsoft.com/office/powerpoint/2010/main" val="4146930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Triggers</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fontScale="92500" lnSpcReduction="10000"/>
          </a:bodyPr>
          <a:lstStyle/>
          <a:p>
            <a:r>
              <a:rPr lang="en-US" dirty="0">
                <a:latin typeface="Abadi" panose="020B0604020104020204" pitchFamily="34" charset="0"/>
              </a:rPr>
              <a:t>delimiter //</a:t>
            </a:r>
          </a:p>
          <a:p>
            <a:r>
              <a:rPr lang="en-US" dirty="0">
                <a:latin typeface="Abadi" panose="020B0604020104020204" pitchFamily="34" charset="0"/>
              </a:rPr>
              <a:t>CREATE TRIGGER </a:t>
            </a:r>
            <a:r>
              <a:rPr lang="en-US" dirty="0" err="1">
                <a:latin typeface="Abadi" panose="020B0604020104020204" pitchFamily="34" charset="0"/>
              </a:rPr>
              <a:t>UpdatePointsOnStatisticalDel</a:t>
            </a:r>
            <a:endParaRPr lang="en-US" dirty="0">
              <a:latin typeface="Abadi" panose="020B0604020104020204" pitchFamily="34" charset="0"/>
            </a:endParaRPr>
          </a:p>
          <a:p>
            <a:r>
              <a:rPr lang="en-US" dirty="0">
                <a:latin typeface="Abadi" panose="020B0604020104020204" pitchFamily="34" charset="0"/>
              </a:rPr>
              <a:t>AFTER DELETE ON review</a:t>
            </a:r>
          </a:p>
          <a:p>
            <a:r>
              <a:rPr lang="en-US" dirty="0">
                <a:latin typeface="Abadi" panose="020B0604020104020204" pitchFamily="34" charset="0"/>
              </a:rPr>
              <a:t>FOR EACH ROW</a:t>
            </a:r>
          </a:p>
          <a:p>
            <a:r>
              <a:rPr lang="en-US" dirty="0">
                <a:latin typeface="Abadi" panose="020B0604020104020204" pitchFamily="34" charset="0"/>
              </a:rPr>
              <a:t>BEGIN	</a:t>
            </a:r>
          </a:p>
          <a:p>
            <a:r>
              <a:rPr lang="en-US" dirty="0">
                <a:latin typeface="Abadi" panose="020B0604020104020204" pitchFamily="34" charset="0"/>
              </a:rPr>
              <a:t>DECLARE X INT DEFAULT 0;	</a:t>
            </a:r>
          </a:p>
          <a:p>
            <a:r>
              <a:rPr lang="en-US" dirty="0">
                <a:latin typeface="Abadi" panose="020B0604020104020204" pitchFamily="34" charset="0"/>
              </a:rPr>
              <a:t>IF </a:t>
            </a:r>
            <a:r>
              <a:rPr lang="en-US" dirty="0" err="1">
                <a:latin typeface="Abadi" panose="020B0604020104020204" pitchFamily="34" charset="0"/>
              </a:rPr>
              <a:t>OLD.sex</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OLD.age</a:t>
            </a:r>
            <a:r>
              <a:rPr lang="en-US" dirty="0">
                <a:latin typeface="Abadi" panose="020B0604020104020204" pitchFamily="34" charset="0"/>
              </a:rPr>
              <a:t> IS NOT NULL THEN SET X = X-2;     END IF;	</a:t>
            </a:r>
          </a:p>
          <a:p>
            <a:r>
              <a:rPr lang="en-US" dirty="0">
                <a:latin typeface="Abadi" panose="020B0604020104020204" pitchFamily="34" charset="0"/>
              </a:rPr>
              <a:t>IF </a:t>
            </a:r>
            <a:r>
              <a:rPr lang="en-US" dirty="0" err="1">
                <a:latin typeface="Abadi" panose="020B0604020104020204" pitchFamily="34" charset="0"/>
              </a:rPr>
              <a:t>OLD.level</a:t>
            </a:r>
            <a:r>
              <a:rPr lang="en-US" dirty="0">
                <a:latin typeface="Abadi" panose="020B0604020104020204" pitchFamily="34" charset="0"/>
              </a:rPr>
              <a:t> IS NOT NULL THEN SET X = X-2;     END IF;    </a:t>
            </a:r>
          </a:p>
          <a:p>
            <a:r>
              <a:rPr lang="en-US" dirty="0">
                <a:latin typeface="Abadi" panose="020B0604020104020204" pitchFamily="34" charset="0"/>
              </a:rPr>
              <a:t>UPDATE user	</a:t>
            </a:r>
          </a:p>
          <a:p>
            <a:r>
              <a:rPr lang="en-US" dirty="0">
                <a:latin typeface="Abadi" panose="020B0604020104020204" pitchFamily="34" charset="0"/>
              </a:rPr>
              <a:t>SET points = points + X    </a:t>
            </a:r>
          </a:p>
          <a:p>
            <a:r>
              <a:rPr lang="en-US" dirty="0">
                <a:latin typeface="Abadi" panose="020B0604020104020204" pitchFamily="34" charset="0"/>
              </a:rPr>
              <a:t>WHERE id = </a:t>
            </a:r>
            <a:r>
              <a:rPr lang="en-US" dirty="0" err="1">
                <a:latin typeface="Abadi" panose="020B0604020104020204" pitchFamily="34" charset="0"/>
              </a:rPr>
              <a:t>OLD.user</a:t>
            </a:r>
            <a:r>
              <a:rPr lang="en-US" dirty="0">
                <a:latin typeface="Abadi" panose="020B0604020104020204" pitchFamily="34" charset="0"/>
              </a:rPr>
              <a:t>;</a:t>
            </a:r>
          </a:p>
          <a:p>
            <a:r>
              <a:rPr lang="en-US" dirty="0">
                <a:latin typeface="Abadi" panose="020B0604020104020204" pitchFamily="34" charset="0"/>
              </a:rPr>
              <a:t>END//delimiter ;</a:t>
            </a:r>
            <a:endParaRPr lang="en-GB"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p:txBody>
      </p:sp>
    </p:spTree>
    <p:extLst>
      <p:ext uri="{BB962C8B-B14F-4D97-AF65-F5344CB8AC3E}">
        <p14:creationId xmlns:p14="http://schemas.microsoft.com/office/powerpoint/2010/main" val="4561967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2DBB14B-B0A3-40C1-A139-E0D08672DA0B}"/>
              </a:ext>
            </a:extLst>
          </p:cNvPr>
          <p:cNvSpPr>
            <a:spLocks noGrp="1"/>
          </p:cNvSpPr>
          <p:nvPr>
            <p:ph type="title"/>
          </p:nvPr>
        </p:nvSpPr>
        <p:spPr/>
        <p:txBody>
          <a:bodyPr/>
          <a:lstStyle/>
          <a:p>
            <a:r>
              <a:rPr lang="it-IT" dirty="0">
                <a:latin typeface="Abadi" panose="020B0604020104020204" pitchFamily="34" charset="0"/>
              </a:rPr>
              <a:t>User </a:t>
            </a:r>
            <a:r>
              <a:rPr lang="it-IT" dirty="0" err="1">
                <a:latin typeface="Abadi" panose="020B0604020104020204" pitchFamily="34" charset="0"/>
              </a:rPr>
              <a:t>description</a:t>
            </a:r>
            <a:endParaRPr lang="en-GB" dirty="0">
              <a:latin typeface="Abadi" panose="020B0604020104020204" pitchFamily="34" charset="0"/>
            </a:endParaRPr>
          </a:p>
        </p:txBody>
      </p:sp>
      <p:sp>
        <p:nvSpPr>
          <p:cNvPr id="3" name="Segnaposto contenuto 2">
            <a:extLst>
              <a:ext uri="{FF2B5EF4-FFF2-40B4-BE49-F238E27FC236}">
                <a16:creationId xmlns:a16="http://schemas.microsoft.com/office/drawing/2014/main" id="{E92615BB-2723-4CEF-8651-798FC2113AE0}"/>
              </a:ext>
            </a:extLst>
          </p:cNvPr>
          <p:cNvSpPr>
            <a:spLocks noGrp="1"/>
          </p:cNvSpPr>
          <p:nvPr>
            <p:ph idx="1"/>
          </p:nvPr>
        </p:nvSpPr>
        <p:spPr>
          <a:xfrm>
            <a:off x="1" y="1428108"/>
            <a:ext cx="8780926" cy="4698055"/>
          </a:xfrm>
        </p:spPr>
        <p:txBody>
          <a:bodyPr>
            <a:normAutofit fontScale="77500" lnSpcReduction="20000"/>
          </a:bodyPr>
          <a:lstStyle/>
          <a:p>
            <a:r>
              <a:rPr lang="en-GB" sz="2400" dirty="0">
                <a:latin typeface="Abadi" panose="020B0604020104020204" pitchFamily="34" charset="0"/>
              </a:rPr>
              <a:t>The database contains a table of offensive words. If any response of the user contains a word listed in the table, the transaction is rolled back, no data are recorded in the database, and the user’s account is blocked so that no questionnaires can be filled in by such account in the future.</a:t>
            </a:r>
          </a:p>
          <a:p>
            <a:endParaRPr lang="en-GB" sz="2400" dirty="0">
              <a:latin typeface="Abadi" panose="020B0604020104020204" pitchFamily="34" charset="0"/>
            </a:endParaRPr>
          </a:p>
          <a:p>
            <a:r>
              <a:rPr lang="en-GB" sz="2400" dirty="0">
                <a:latin typeface="Abadi" panose="020B0604020104020204" pitchFamily="34" charset="0"/>
              </a:rPr>
              <a:t>When the user submits the questionnaire one or more trigger compute the gamification points to assign to the user for the specific questionnaire, according to the following rule:</a:t>
            </a:r>
          </a:p>
          <a:p>
            <a:r>
              <a:rPr lang="en-GB" sz="2400" dirty="0">
                <a:latin typeface="Abadi" panose="020B0604020104020204" pitchFamily="34" charset="0"/>
              </a:rPr>
              <a:t>	1. One point is assigned for every answered question of section 1 (remember 	that the number of questions can vary 	in different questionnaires).</a:t>
            </a:r>
          </a:p>
          <a:p>
            <a:r>
              <a:rPr lang="en-GB" sz="2400" dirty="0">
                <a:latin typeface="Abadi" panose="020B0604020104020204" pitchFamily="34" charset="0"/>
              </a:rPr>
              <a:t>	2. Two points are assigned for every answered optional question of section 2</a:t>
            </a:r>
          </a:p>
          <a:p>
            <a:endParaRPr lang="en-GB" sz="2400" dirty="0">
              <a:latin typeface="Abadi" panose="020B0604020104020204" pitchFamily="34" charset="0"/>
            </a:endParaRPr>
          </a:p>
          <a:p>
            <a:r>
              <a:rPr lang="en-GB" sz="2400" dirty="0">
                <a:latin typeface="Abadi" panose="020B0604020104020204" pitchFamily="34" charset="0"/>
              </a:rPr>
              <a:t>When the user cancels the questionnaire, no responses are stored in the database. However, the database retains the information that the user X has logged in at a given date and time.</a:t>
            </a:r>
          </a:p>
          <a:p>
            <a:r>
              <a:rPr lang="en-GB" sz="2400" dirty="0">
                <a:latin typeface="Abadi" panose="020B0604020104020204" pitchFamily="34" charset="0"/>
              </a:rPr>
              <a:t>The user can access a LEADERBOARD page, which shows a list of the usernames and points of all the users who filled in the questionnaire of the day, ordered by the number of points (descending).</a:t>
            </a:r>
          </a:p>
          <a:p>
            <a:endParaRPr lang="en-GB" dirty="0"/>
          </a:p>
        </p:txBody>
      </p:sp>
      <p:sp>
        <p:nvSpPr>
          <p:cNvPr id="4" name="Rettangolo 3">
            <a:extLst>
              <a:ext uri="{FF2B5EF4-FFF2-40B4-BE49-F238E27FC236}">
                <a16:creationId xmlns:a16="http://schemas.microsoft.com/office/drawing/2014/main" id="{429F9DDD-DB60-43EE-A846-9791FBF76BC7}"/>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954316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b="0" dirty="0">
                <a:latin typeface="Abadi" panose="020B0604020104020204" pitchFamily="34" charset="0"/>
              </a:rPr>
              <a:t>Administrator </a:t>
            </a:r>
            <a:r>
              <a:rPr lang="it-IT" b="0" dirty="0" err="1">
                <a:latin typeface="Abadi" panose="020B0604020104020204" pitchFamily="34" charset="0"/>
              </a:rPr>
              <a:t>description</a:t>
            </a:r>
            <a:endParaRPr lang="it-IT" b="0" dirty="0">
              <a:latin typeface="Abadi" panose="020B0604020104020204" pitchFamily="34" charset="0"/>
            </a:endParaRPr>
          </a:p>
        </p:txBody>
      </p:sp>
      <p:sp>
        <p:nvSpPr>
          <p:cNvPr id="3" name="Segnaposto contenuto 2"/>
          <p:cNvSpPr>
            <a:spLocks noGrp="1"/>
          </p:cNvSpPr>
          <p:nvPr>
            <p:ph idx="1"/>
          </p:nvPr>
        </p:nvSpPr>
        <p:spPr>
          <a:xfrm>
            <a:off x="154112" y="1353719"/>
            <a:ext cx="8586793" cy="4718308"/>
          </a:xfrm>
        </p:spPr>
        <p:txBody>
          <a:bodyPr>
            <a:normAutofit fontScale="92500" lnSpcReduction="10000"/>
          </a:bodyPr>
          <a:lstStyle/>
          <a:p>
            <a:r>
              <a:rPr lang="en-GB" dirty="0">
                <a:latin typeface="Abadi" panose="020B0604020104020204" pitchFamily="34" charset="0"/>
              </a:rPr>
              <a:t>The administrator can access a dedicated application on the same database, which features the following pages</a:t>
            </a:r>
          </a:p>
          <a:p>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CREATION page for inserting the product of the day for the current date or for a posterior date and for creating a variable number of marketing questions about such product.</a:t>
            </a:r>
          </a:p>
          <a:p>
            <a:pPr marL="457200" indent="-457200">
              <a:buFont typeface="+mj-lt"/>
              <a:buAutoNum type="arabicPeriod"/>
            </a:pPr>
            <a:r>
              <a:rPr lang="en-GB" dirty="0">
                <a:latin typeface="Abadi" panose="020B0604020104020204" pitchFamily="34" charset="0"/>
              </a:rPr>
              <a:t>An INSPECTION page for accessing the data of a past questionnaire. The visualized data for a given questionnaire include</a:t>
            </a:r>
          </a:p>
          <a:p>
            <a:pPr marL="1200150" lvl="1" indent="-457200">
              <a:buFont typeface="+mj-lt"/>
              <a:buAutoNum type="arabicPeriod"/>
            </a:pPr>
            <a:r>
              <a:rPr lang="en-GB" dirty="0">
                <a:latin typeface="Abadi" panose="020B0604020104020204" pitchFamily="34" charset="0"/>
              </a:rPr>
              <a:t> List of users who submitted the questionnaire.</a:t>
            </a:r>
          </a:p>
          <a:p>
            <a:pPr marL="1200150" lvl="1" indent="-457200">
              <a:buFont typeface="+mj-lt"/>
              <a:buAutoNum type="arabicPeriod"/>
            </a:pPr>
            <a:r>
              <a:rPr lang="en-GB" dirty="0">
                <a:latin typeface="Abadi" panose="020B0604020104020204" pitchFamily="34" charset="0"/>
              </a:rPr>
              <a:t> List of users who cancelled the questionnaire.</a:t>
            </a:r>
          </a:p>
          <a:p>
            <a:pPr marL="1200150" lvl="1" indent="-457200">
              <a:buFont typeface="+mj-lt"/>
              <a:buAutoNum type="arabicPeriod"/>
            </a:pPr>
            <a:r>
              <a:rPr lang="en-GB" dirty="0">
                <a:latin typeface="Abadi" panose="020B0604020104020204" pitchFamily="34" charset="0"/>
              </a:rPr>
              <a:t>Questionnaire answers of each user.</a:t>
            </a:r>
          </a:p>
          <a:p>
            <a:pPr marL="457200" indent="-457200">
              <a:buFont typeface="+mj-lt"/>
              <a:buAutoNum type="arabicPeriod"/>
            </a:pPr>
            <a:endParaRPr lang="en-GB" dirty="0">
              <a:latin typeface="Abadi" panose="020B0604020104020204" pitchFamily="34" charset="0"/>
            </a:endParaRPr>
          </a:p>
          <a:p>
            <a:pPr marL="457200" indent="-457200">
              <a:buFont typeface="+mj-lt"/>
              <a:buAutoNum type="arabicPeriod"/>
            </a:pPr>
            <a:r>
              <a:rPr lang="en-GB" dirty="0">
                <a:latin typeface="Abadi" panose="020B0604020104020204" pitchFamily="34" charset="0"/>
              </a:rPr>
              <a:t>A DELETION page for ERASING the questionnaire data and the related responses and points of all users who filled in the questionnaire. Deletion should be possible only for a date preceding the current date.</a:t>
            </a:r>
            <a:endParaRPr lang="it-IT" dirty="0">
              <a:latin typeface="Abadi" panose="020B0604020104020204" pitchFamily="34" charset="0"/>
            </a:endParaRP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94076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DIAGRAM</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7" name="Rettangolo 6">
            <a:extLst>
              <a:ext uri="{FF2B5EF4-FFF2-40B4-BE49-F238E27FC236}">
                <a16:creationId xmlns:a16="http://schemas.microsoft.com/office/drawing/2014/main" id="{BDAFD7AC-E9D5-4A7C-B39A-541B4E78CEC6}"/>
              </a:ext>
            </a:extLst>
          </p:cNvPr>
          <p:cNvSpPr/>
          <p:nvPr/>
        </p:nvSpPr>
        <p:spPr>
          <a:xfrm>
            <a:off x="2125961"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t>Questionnaire</a:t>
            </a:r>
            <a:endParaRPr lang="it-IT" dirty="0"/>
          </a:p>
        </p:txBody>
      </p:sp>
      <p:sp>
        <p:nvSpPr>
          <p:cNvPr id="8" name="Rettangolo 7">
            <a:extLst>
              <a:ext uri="{FF2B5EF4-FFF2-40B4-BE49-F238E27FC236}">
                <a16:creationId xmlns:a16="http://schemas.microsoft.com/office/drawing/2014/main" id="{661D7AAF-58C7-40B0-B90C-C80C455986C9}"/>
              </a:ext>
            </a:extLst>
          </p:cNvPr>
          <p:cNvSpPr/>
          <p:nvPr/>
        </p:nvSpPr>
        <p:spPr>
          <a:xfrm>
            <a:off x="5349142" y="1891364"/>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Review</a:t>
            </a:r>
          </a:p>
        </p:txBody>
      </p:sp>
      <p:sp>
        <p:nvSpPr>
          <p:cNvPr id="9" name="Rettangolo 8">
            <a:extLst>
              <a:ext uri="{FF2B5EF4-FFF2-40B4-BE49-F238E27FC236}">
                <a16:creationId xmlns:a16="http://schemas.microsoft.com/office/drawing/2014/main" id="{A2DA15B6-584E-4938-80DC-42CF501D63AA}"/>
              </a:ext>
            </a:extLst>
          </p:cNvPr>
          <p:cNvSpPr/>
          <p:nvPr/>
        </p:nvSpPr>
        <p:spPr>
          <a:xfrm>
            <a:off x="6999618" y="4807388"/>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User</a:t>
            </a:r>
          </a:p>
        </p:txBody>
      </p:sp>
      <p:sp>
        <p:nvSpPr>
          <p:cNvPr id="11" name="Rettangolo 10">
            <a:extLst>
              <a:ext uri="{FF2B5EF4-FFF2-40B4-BE49-F238E27FC236}">
                <a16:creationId xmlns:a16="http://schemas.microsoft.com/office/drawing/2014/main" id="{01202DA1-1C41-4A3E-B85A-AD1D16ECFD66}"/>
              </a:ext>
            </a:extLst>
          </p:cNvPr>
          <p:cNvSpPr/>
          <p:nvPr/>
        </p:nvSpPr>
        <p:spPr>
          <a:xfrm>
            <a:off x="2125961" y="4807389"/>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t>Question</a:t>
            </a:r>
            <a:endParaRPr lang="it-IT" dirty="0"/>
          </a:p>
        </p:txBody>
      </p:sp>
      <p:sp>
        <p:nvSpPr>
          <p:cNvPr id="12" name="Decisione 11">
            <a:extLst>
              <a:ext uri="{FF2B5EF4-FFF2-40B4-BE49-F238E27FC236}">
                <a16:creationId xmlns:a16="http://schemas.microsoft.com/office/drawing/2014/main" id="{FDCD4DCD-C949-45D4-9CE6-927BE1775A16}"/>
              </a:ext>
            </a:extLst>
          </p:cNvPr>
          <p:cNvSpPr/>
          <p:nvPr/>
        </p:nvSpPr>
        <p:spPr>
          <a:xfrm>
            <a:off x="4239529" y="2068930"/>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3" name="Decisione 12">
            <a:extLst>
              <a:ext uri="{FF2B5EF4-FFF2-40B4-BE49-F238E27FC236}">
                <a16:creationId xmlns:a16="http://schemas.microsoft.com/office/drawing/2014/main" id="{B88D2527-001F-4CDF-8B9A-DFEB57062A44}"/>
              </a:ext>
            </a:extLst>
          </p:cNvPr>
          <p:cNvSpPr/>
          <p:nvPr/>
        </p:nvSpPr>
        <p:spPr>
          <a:xfrm>
            <a:off x="5877042" y="4984955"/>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4" name="Decisione 13">
            <a:extLst>
              <a:ext uri="{FF2B5EF4-FFF2-40B4-BE49-F238E27FC236}">
                <a16:creationId xmlns:a16="http://schemas.microsoft.com/office/drawing/2014/main" id="{532447FA-EB8A-4915-AEF6-0CBB79C127B6}"/>
              </a:ext>
            </a:extLst>
          </p:cNvPr>
          <p:cNvSpPr/>
          <p:nvPr/>
        </p:nvSpPr>
        <p:spPr>
          <a:xfrm>
            <a:off x="2653861" y="3487664"/>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5" name="Decisione 14">
            <a:extLst>
              <a:ext uri="{FF2B5EF4-FFF2-40B4-BE49-F238E27FC236}">
                <a16:creationId xmlns:a16="http://schemas.microsoft.com/office/drawing/2014/main" id="{31217309-7169-4815-B204-FFFBF00D1694}"/>
              </a:ext>
            </a:extLst>
          </p:cNvPr>
          <p:cNvSpPr/>
          <p:nvPr/>
        </p:nvSpPr>
        <p:spPr>
          <a:xfrm>
            <a:off x="7527519" y="2068929"/>
            <a:ext cx="575035" cy="464999"/>
          </a:xfrm>
          <a:prstGeom prst="flowChartDecisio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cxnSp>
        <p:nvCxnSpPr>
          <p:cNvPr id="17" name="Connettore diritto 16">
            <a:extLst>
              <a:ext uri="{FF2B5EF4-FFF2-40B4-BE49-F238E27FC236}">
                <a16:creationId xmlns:a16="http://schemas.microsoft.com/office/drawing/2014/main" id="{181B22D8-CEC1-4831-9E9A-AFD454F79BEF}"/>
              </a:ext>
            </a:extLst>
          </p:cNvPr>
          <p:cNvCxnSpPr>
            <a:stCxn id="13" idx="0"/>
            <a:endCxn id="13" idx="0"/>
          </p:cNvCxnSpPr>
          <p:nvPr/>
        </p:nvCxnSpPr>
        <p:spPr>
          <a:xfrm>
            <a:off x="6164560" y="4984955"/>
            <a:ext cx="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Connettore diritto 18">
            <a:extLst>
              <a:ext uri="{FF2B5EF4-FFF2-40B4-BE49-F238E27FC236}">
                <a16:creationId xmlns:a16="http://schemas.microsoft.com/office/drawing/2014/main" id="{57FB2198-0294-4EEE-83BB-FA282C9818B5}"/>
              </a:ext>
            </a:extLst>
          </p:cNvPr>
          <p:cNvCxnSpPr>
            <a:stCxn id="13" idx="0"/>
            <a:endCxn id="8" idx="2"/>
          </p:cNvCxnSpPr>
          <p:nvPr/>
        </p:nvCxnSpPr>
        <p:spPr>
          <a:xfrm flipV="1">
            <a:off x="6164560" y="2711496"/>
            <a:ext cx="1" cy="2273459"/>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Connettore diritto 20">
            <a:extLst>
              <a:ext uri="{FF2B5EF4-FFF2-40B4-BE49-F238E27FC236}">
                <a16:creationId xmlns:a16="http://schemas.microsoft.com/office/drawing/2014/main" id="{6F7FC130-AF6B-4DC9-98FE-C99651DEAAC6}"/>
              </a:ext>
            </a:extLst>
          </p:cNvPr>
          <p:cNvCxnSpPr>
            <a:cxnSpLocks/>
          </p:cNvCxnSpPr>
          <p:nvPr/>
        </p:nvCxnSpPr>
        <p:spPr>
          <a:xfrm>
            <a:off x="3754442" y="5217455"/>
            <a:ext cx="2120244"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Connettore diritto 22">
            <a:extLst>
              <a:ext uri="{FF2B5EF4-FFF2-40B4-BE49-F238E27FC236}">
                <a16:creationId xmlns:a16="http://schemas.microsoft.com/office/drawing/2014/main" id="{373B6E40-BBB6-40BC-A14E-36BF441A8EAB}"/>
              </a:ext>
            </a:extLst>
          </p:cNvPr>
          <p:cNvCxnSpPr>
            <a:stCxn id="11" idx="0"/>
            <a:endCxn id="14" idx="2"/>
          </p:cNvCxnSpPr>
          <p:nvPr/>
        </p:nvCxnSpPr>
        <p:spPr>
          <a:xfrm flipH="1" flipV="1">
            <a:off x="2941379" y="3952663"/>
            <a:ext cx="1" cy="854726"/>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Connettore diritto 24">
            <a:extLst>
              <a:ext uri="{FF2B5EF4-FFF2-40B4-BE49-F238E27FC236}">
                <a16:creationId xmlns:a16="http://schemas.microsoft.com/office/drawing/2014/main" id="{E51EEDB1-6F4E-49F1-99FF-EC71CBDF61C3}"/>
              </a:ext>
            </a:extLst>
          </p:cNvPr>
          <p:cNvCxnSpPr>
            <a:stCxn id="14" idx="0"/>
            <a:endCxn id="7" idx="2"/>
          </p:cNvCxnSpPr>
          <p:nvPr/>
        </p:nvCxnSpPr>
        <p:spPr>
          <a:xfrm flipV="1">
            <a:off x="2941379" y="2711496"/>
            <a:ext cx="1" cy="776168"/>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Connettore diritto 26">
            <a:extLst>
              <a:ext uri="{FF2B5EF4-FFF2-40B4-BE49-F238E27FC236}">
                <a16:creationId xmlns:a16="http://schemas.microsoft.com/office/drawing/2014/main" id="{3EBD341A-ACAC-40CD-BE67-187CDF7BDB79}"/>
              </a:ext>
            </a:extLst>
          </p:cNvPr>
          <p:cNvCxnSpPr>
            <a:stCxn id="7" idx="3"/>
            <a:endCxn id="12" idx="1"/>
          </p:cNvCxnSpPr>
          <p:nvPr/>
        </p:nvCxnSpPr>
        <p:spPr>
          <a:xfrm>
            <a:off x="3756798" y="2301430"/>
            <a:ext cx="482731"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9" name="Connettore diritto 28">
            <a:extLst>
              <a:ext uri="{FF2B5EF4-FFF2-40B4-BE49-F238E27FC236}">
                <a16:creationId xmlns:a16="http://schemas.microsoft.com/office/drawing/2014/main" id="{49452D61-0356-4C60-9A8A-1BE771B552AA}"/>
              </a:ext>
            </a:extLst>
          </p:cNvPr>
          <p:cNvCxnSpPr>
            <a:stCxn id="12" idx="3"/>
            <a:endCxn id="8" idx="1"/>
          </p:cNvCxnSpPr>
          <p:nvPr/>
        </p:nvCxnSpPr>
        <p:spPr>
          <a:xfrm>
            <a:off x="4814564" y="2301430"/>
            <a:ext cx="534578"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Connettore diritto 32">
            <a:extLst>
              <a:ext uri="{FF2B5EF4-FFF2-40B4-BE49-F238E27FC236}">
                <a16:creationId xmlns:a16="http://schemas.microsoft.com/office/drawing/2014/main" id="{2DFAABEF-47F8-43D6-AABE-A6DBC0E45E50}"/>
              </a:ext>
            </a:extLst>
          </p:cNvPr>
          <p:cNvCxnSpPr>
            <a:stCxn id="8" idx="3"/>
            <a:endCxn id="15" idx="1"/>
          </p:cNvCxnSpPr>
          <p:nvPr/>
        </p:nvCxnSpPr>
        <p:spPr>
          <a:xfrm flipV="1">
            <a:off x="6979979" y="2301429"/>
            <a:ext cx="547540"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Connettore diritto 34">
            <a:extLst>
              <a:ext uri="{FF2B5EF4-FFF2-40B4-BE49-F238E27FC236}">
                <a16:creationId xmlns:a16="http://schemas.microsoft.com/office/drawing/2014/main" id="{F9AD9642-1605-4743-B896-DF3AEB639772}"/>
              </a:ext>
            </a:extLst>
          </p:cNvPr>
          <p:cNvCxnSpPr>
            <a:cxnSpLocks/>
            <a:stCxn id="15" idx="2"/>
            <a:endCxn id="9" idx="0"/>
          </p:cNvCxnSpPr>
          <p:nvPr/>
        </p:nvCxnSpPr>
        <p:spPr>
          <a:xfrm>
            <a:off x="7815037" y="2533928"/>
            <a:ext cx="0" cy="2273460"/>
          </a:xfrm>
          <a:prstGeom prst="line">
            <a:avLst/>
          </a:prstGeom>
        </p:spPr>
        <p:style>
          <a:lnRef idx="2">
            <a:schemeClr val="accent1"/>
          </a:lnRef>
          <a:fillRef idx="0">
            <a:schemeClr val="accent1"/>
          </a:fillRef>
          <a:effectRef idx="1">
            <a:schemeClr val="accent1"/>
          </a:effectRef>
          <a:fontRef idx="minor">
            <a:schemeClr val="tx1"/>
          </a:fontRef>
        </p:style>
      </p:cxnSp>
      <p:sp>
        <p:nvSpPr>
          <p:cNvPr id="36" name="CasellaDiTesto 35">
            <a:extLst>
              <a:ext uri="{FF2B5EF4-FFF2-40B4-BE49-F238E27FC236}">
                <a16:creationId xmlns:a16="http://schemas.microsoft.com/office/drawing/2014/main" id="{8B88428F-2D97-44B2-8014-F4DC7339758F}"/>
              </a:ext>
            </a:extLst>
          </p:cNvPr>
          <p:cNvSpPr txBox="1"/>
          <p:nvPr/>
        </p:nvSpPr>
        <p:spPr>
          <a:xfrm>
            <a:off x="2166809" y="1405564"/>
            <a:ext cx="1272619" cy="523220"/>
          </a:xfrm>
          <a:prstGeom prst="rect">
            <a:avLst/>
          </a:prstGeom>
          <a:noFill/>
        </p:spPr>
        <p:txBody>
          <a:bodyPr wrap="square" rtlCol="0">
            <a:spAutoFit/>
          </a:bodyPr>
          <a:lstStyle/>
          <a:p>
            <a:r>
              <a:rPr lang="it-IT" sz="1400" u="sng" dirty="0"/>
              <a:t>Id</a:t>
            </a:r>
            <a:r>
              <a:rPr lang="it-IT" sz="1400" dirty="0"/>
              <a:t>, product, date, </a:t>
            </a:r>
            <a:r>
              <a:rPr lang="it-IT" sz="1400" dirty="0" err="1"/>
              <a:t>img</a:t>
            </a:r>
            <a:endParaRPr lang="it-IT" sz="1400" dirty="0"/>
          </a:p>
        </p:txBody>
      </p:sp>
      <p:sp>
        <p:nvSpPr>
          <p:cNvPr id="37" name="CasellaDiTesto 36">
            <a:extLst>
              <a:ext uri="{FF2B5EF4-FFF2-40B4-BE49-F238E27FC236}">
                <a16:creationId xmlns:a16="http://schemas.microsoft.com/office/drawing/2014/main" id="{4CACCF0A-C560-4900-8627-70872C7C11C4}"/>
              </a:ext>
            </a:extLst>
          </p:cNvPr>
          <p:cNvSpPr txBox="1"/>
          <p:nvPr/>
        </p:nvSpPr>
        <p:spPr>
          <a:xfrm>
            <a:off x="5349142" y="1215684"/>
            <a:ext cx="1610413" cy="461665"/>
          </a:xfrm>
          <a:prstGeom prst="rect">
            <a:avLst/>
          </a:prstGeom>
          <a:noFill/>
        </p:spPr>
        <p:txBody>
          <a:bodyPr wrap="square" rtlCol="0">
            <a:spAutoFit/>
          </a:bodyPr>
          <a:lstStyle/>
          <a:p>
            <a:r>
              <a:rPr lang="it-IT" sz="1200" u="sng" dirty="0"/>
              <a:t>Id</a:t>
            </a:r>
            <a:r>
              <a:rPr lang="it-IT" sz="1200" dirty="0"/>
              <a:t>, sex, </a:t>
            </a:r>
            <a:r>
              <a:rPr lang="it-IT" sz="1200" dirty="0" err="1"/>
              <a:t>age</a:t>
            </a:r>
            <a:r>
              <a:rPr lang="it-IT" sz="1200" dirty="0"/>
              <a:t>, </a:t>
            </a:r>
            <a:r>
              <a:rPr lang="it-IT" sz="1200" dirty="0" err="1"/>
              <a:t>level</a:t>
            </a:r>
            <a:r>
              <a:rPr lang="it-IT" sz="1200" dirty="0"/>
              <a:t>, status, </a:t>
            </a:r>
            <a:r>
              <a:rPr lang="it-IT" sz="1200" dirty="0" err="1"/>
              <a:t>logData</a:t>
            </a:r>
            <a:endParaRPr lang="it-IT" sz="1200" dirty="0"/>
          </a:p>
        </p:txBody>
      </p:sp>
      <p:sp>
        <p:nvSpPr>
          <p:cNvPr id="38" name="Rettangolo 37">
            <a:extLst>
              <a:ext uri="{FF2B5EF4-FFF2-40B4-BE49-F238E27FC236}">
                <a16:creationId xmlns:a16="http://schemas.microsoft.com/office/drawing/2014/main" id="{270E3F10-5F59-44A0-85A8-223BCF27C9E0}"/>
              </a:ext>
            </a:extLst>
          </p:cNvPr>
          <p:cNvSpPr/>
          <p:nvPr/>
        </p:nvSpPr>
        <p:spPr>
          <a:xfrm>
            <a:off x="187967" y="3429000"/>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Admin</a:t>
            </a:r>
          </a:p>
        </p:txBody>
      </p:sp>
      <p:sp>
        <p:nvSpPr>
          <p:cNvPr id="57" name="CasellaDiTesto 56">
            <a:extLst>
              <a:ext uri="{FF2B5EF4-FFF2-40B4-BE49-F238E27FC236}">
                <a16:creationId xmlns:a16="http://schemas.microsoft.com/office/drawing/2014/main" id="{CDA077E8-6C73-4226-ADB0-47F050C1B7AE}"/>
              </a:ext>
            </a:extLst>
          </p:cNvPr>
          <p:cNvSpPr txBox="1"/>
          <p:nvPr/>
        </p:nvSpPr>
        <p:spPr>
          <a:xfrm>
            <a:off x="2520044" y="3589952"/>
            <a:ext cx="830933" cy="307777"/>
          </a:xfrm>
          <a:prstGeom prst="rect">
            <a:avLst/>
          </a:prstGeom>
          <a:noFill/>
        </p:spPr>
        <p:txBody>
          <a:bodyPr wrap="none" rtlCol="0">
            <a:spAutoFit/>
          </a:bodyPr>
          <a:lstStyle/>
          <a:p>
            <a:r>
              <a:rPr lang="it-IT" sz="1400" dirty="0"/>
              <a:t>ANSWER</a:t>
            </a:r>
          </a:p>
        </p:txBody>
      </p:sp>
      <p:sp>
        <p:nvSpPr>
          <p:cNvPr id="58" name="CasellaDiTesto 57">
            <a:extLst>
              <a:ext uri="{FF2B5EF4-FFF2-40B4-BE49-F238E27FC236}">
                <a16:creationId xmlns:a16="http://schemas.microsoft.com/office/drawing/2014/main" id="{963C7BF9-F503-4CA1-B008-AF72BDC179F0}"/>
              </a:ext>
            </a:extLst>
          </p:cNvPr>
          <p:cNvSpPr txBox="1"/>
          <p:nvPr/>
        </p:nvSpPr>
        <p:spPr>
          <a:xfrm>
            <a:off x="4104090" y="2169132"/>
            <a:ext cx="830933" cy="307777"/>
          </a:xfrm>
          <a:prstGeom prst="rect">
            <a:avLst/>
          </a:prstGeom>
          <a:noFill/>
        </p:spPr>
        <p:txBody>
          <a:bodyPr wrap="none" rtlCol="0">
            <a:spAutoFit/>
          </a:bodyPr>
          <a:lstStyle/>
          <a:p>
            <a:r>
              <a:rPr lang="it-IT" sz="1400" dirty="0"/>
              <a:t>ANSWER</a:t>
            </a:r>
          </a:p>
        </p:txBody>
      </p:sp>
      <p:sp>
        <p:nvSpPr>
          <p:cNvPr id="59" name="CasellaDiTesto 58">
            <a:extLst>
              <a:ext uri="{FF2B5EF4-FFF2-40B4-BE49-F238E27FC236}">
                <a16:creationId xmlns:a16="http://schemas.microsoft.com/office/drawing/2014/main" id="{A8456272-4245-4A7E-A1CE-B0C0B07244EB}"/>
              </a:ext>
            </a:extLst>
          </p:cNvPr>
          <p:cNvSpPr txBox="1"/>
          <p:nvPr/>
        </p:nvSpPr>
        <p:spPr>
          <a:xfrm>
            <a:off x="7497055" y="2141870"/>
            <a:ext cx="743986" cy="307777"/>
          </a:xfrm>
          <a:prstGeom prst="rect">
            <a:avLst/>
          </a:prstGeom>
          <a:noFill/>
        </p:spPr>
        <p:txBody>
          <a:bodyPr wrap="none" rtlCol="0">
            <a:spAutoFit/>
          </a:bodyPr>
          <a:lstStyle/>
          <a:p>
            <a:r>
              <a:rPr lang="it-IT" sz="1400" dirty="0"/>
              <a:t>WRITES</a:t>
            </a:r>
          </a:p>
        </p:txBody>
      </p:sp>
      <p:sp>
        <p:nvSpPr>
          <p:cNvPr id="61" name="CasellaDiTesto 60">
            <a:extLst>
              <a:ext uri="{FF2B5EF4-FFF2-40B4-BE49-F238E27FC236}">
                <a16:creationId xmlns:a16="http://schemas.microsoft.com/office/drawing/2014/main" id="{881C2963-BEA4-420E-9496-A48834DE7741}"/>
              </a:ext>
            </a:extLst>
          </p:cNvPr>
          <p:cNvSpPr txBox="1"/>
          <p:nvPr/>
        </p:nvSpPr>
        <p:spPr>
          <a:xfrm>
            <a:off x="5779107" y="5097351"/>
            <a:ext cx="830933" cy="307777"/>
          </a:xfrm>
          <a:prstGeom prst="rect">
            <a:avLst/>
          </a:prstGeom>
          <a:noFill/>
        </p:spPr>
        <p:txBody>
          <a:bodyPr wrap="none" rtlCol="0">
            <a:spAutoFit/>
          </a:bodyPr>
          <a:lstStyle/>
          <a:p>
            <a:r>
              <a:rPr lang="it-IT" sz="1400" dirty="0"/>
              <a:t>ANSWER</a:t>
            </a:r>
          </a:p>
        </p:txBody>
      </p:sp>
      <p:sp>
        <p:nvSpPr>
          <p:cNvPr id="65" name="CasellaDiTesto 64">
            <a:extLst>
              <a:ext uri="{FF2B5EF4-FFF2-40B4-BE49-F238E27FC236}">
                <a16:creationId xmlns:a16="http://schemas.microsoft.com/office/drawing/2014/main" id="{4A4B02A8-2B06-4D4D-87E3-97F48078D507}"/>
              </a:ext>
            </a:extLst>
          </p:cNvPr>
          <p:cNvSpPr txBox="1"/>
          <p:nvPr/>
        </p:nvSpPr>
        <p:spPr>
          <a:xfrm>
            <a:off x="5574564" y="4814279"/>
            <a:ext cx="409086" cy="261610"/>
          </a:xfrm>
          <a:prstGeom prst="rect">
            <a:avLst/>
          </a:prstGeom>
          <a:noFill/>
        </p:spPr>
        <p:txBody>
          <a:bodyPr wrap="none" rtlCol="0">
            <a:spAutoFit/>
          </a:bodyPr>
          <a:lstStyle/>
          <a:p>
            <a:r>
              <a:rPr lang="it-IT" sz="1100" dirty="0"/>
              <a:t>text</a:t>
            </a:r>
          </a:p>
        </p:txBody>
      </p:sp>
      <p:sp>
        <p:nvSpPr>
          <p:cNvPr id="66" name="CasellaDiTesto 65">
            <a:extLst>
              <a:ext uri="{FF2B5EF4-FFF2-40B4-BE49-F238E27FC236}">
                <a16:creationId xmlns:a16="http://schemas.microsoft.com/office/drawing/2014/main" id="{7D7CD09C-CB60-467C-AD86-44839C130CE7}"/>
              </a:ext>
            </a:extLst>
          </p:cNvPr>
          <p:cNvSpPr txBox="1"/>
          <p:nvPr/>
        </p:nvSpPr>
        <p:spPr>
          <a:xfrm>
            <a:off x="197838" y="4380026"/>
            <a:ext cx="1610413" cy="461665"/>
          </a:xfrm>
          <a:prstGeom prst="rect">
            <a:avLst/>
          </a:prstGeom>
          <a:noFill/>
        </p:spPr>
        <p:txBody>
          <a:bodyPr wrap="square" rtlCol="0">
            <a:spAutoFit/>
          </a:bodyPr>
          <a:lstStyle/>
          <a:p>
            <a:r>
              <a:rPr lang="it-IT" sz="1200" u="sng" dirty="0"/>
              <a:t>Id</a:t>
            </a:r>
            <a:r>
              <a:rPr lang="it-IT" sz="1200" dirty="0"/>
              <a:t>, username, password, mail</a:t>
            </a:r>
          </a:p>
        </p:txBody>
      </p:sp>
      <p:sp>
        <p:nvSpPr>
          <p:cNvPr id="67" name="CasellaDiTesto 66">
            <a:extLst>
              <a:ext uri="{FF2B5EF4-FFF2-40B4-BE49-F238E27FC236}">
                <a16:creationId xmlns:a16="http://schemas.microsoft.com/office/drawing/2014/main" id="{4D2A9EAA-1019-433C-8256-AA9C1B1A2526}"/>
              </a:ext>
            </a:extLst>
          </p:cNvPr>
          <p:cNvSpPr txBox="1"/>
          <p:nvPr/>
        </p:nvSpPr>
        <p:spPr>
          <a:xfrm>
            <a:off x="2111569" y="5742689"/>
            <a:ext cx="1610413" cy="276999"/>
          </a:xfrm>
          <a:prstGeom prst="rect">
            <a:avLst/>
          </a:prstGeom>
          <a:noFill/>
        </p:spPr>
        <p:txBody>
          <a:bodyPr wrap="square" rtlCol="0">
            <a:spAutoFit/>
          </a:bodyPr>
          <a:lstStyle/>
          <a:p>
            <a:r>
              <a:rPr lang="it-IT" sz="1200" u="sng" dirty="0"/>
              <a:t>Id</a:t>
            </a:r>
            <a:r>
              <a:rPr lang="it-IT" sz="1200" dirty="0"/>
              <a:t>, text</a:t>
            </a:r>
          </a:p>
        </p:txBody>
      </p:sp>
      <p:sp>
        <p:nvSpPr>
          <p:cNvPr id="68" name="CasellaDiTesto 67">
            <a:extLst>
              <a:ext uri="{FF2B5EF4-FFF2-40B4-BE49-F238E27FC236}">
                <a16:creationId xmlns:a16="http://schemas.microsoft.com/office/drawing/2014/main" id="{3C19A211-348B-4A73-B8F5-932E6A48743D}"/>
              </a:ext>
            </a:extLst>
          </p:cNvPr>
          <p:cNvSpPr txBox="1"/>
          <p:nvPr/>
        </p:nvSpPr>
        <p:spPr>
          <a:xfrm>
            <a:off x="6959555" y="5565844"/>
            <a:ext cx="1610413" cy="646331"/>
          </a:xfrm>
          <a:prstGeom prst="rect">
            <a:avLst/>
          </a:prstGeom>
          <a:noFill/>
        </p:spPr>
        <p:txBody>
          <a:bodyPr wrap="square" rtlCol="0">
            <a:spAutoFit/>
          </a:bodyPr>
          <a:lstStyle/>
          <a:p>
            <a:r>
              <a:rPr lang="it-IT" sz="1200" u="sng" dirty="0"/>
              <a:t>Id</a:t>
            </a:r>
            <a:r>
              <a:rPr lang="it-IT" sz="1200" dirty="0"/>
              <a:t>, username, password, mail, </a:t>
            </a:r>
            <a:r>
              <a:rPr lang="it-IT" sz="1200" dirty="0" err="1"/>
              <a:t>blocked</a:t>
            </a:r>
            <a:r>
              <a:rPr lang="it-IT" sz="1200" dirty="0"/>
              <a:t>, points</a:t>
            </a:r>
          </a:p>
        </p:txBody>
      </p:sp>
      <p:sp>
        <p:nvSpPr>
          <p:cNvPr id="3" name="CasellaDiTesto 2">
            <a:extLst>
              <a:ext uri="{FF2B5EF4-FFF2-40B4-BE49-F238E27FC236}">
                <a16:creationId xmlns:a16="http://schemas.microsoft.com/office/drawing/2014/main" id="{6366A58E-A78A-4D9D-B5FB-E35F0E42126F}"/>
              </a:ext>
            </a:extLst>
          </p:cNvPr>
          <p:cNvSpPr txBox="1"/>
          <p:nvPr/>
        </p:nvSpPr>
        <p:spPr>
          <a:xfrm>
            <a:off x="7422104" y="4421001"/>
            <a:ext cx="439544" cy="307777"/>
          </a:xfrm>
          <a:prstGeom prst="rect">
            <a:avLst/>
          </a:prstGeom>
          <a:noFill/>
        </p:spPr>
        <p:txBody>
          <a:bodyPr wrap="none" rtlCol="0">
            <a:spAutoFit/>
          </a:bodyPr>
          <a:lstStyle/>
          <a:p>
            <a:r>
              <a:rPr lang="it-IT" sz="1400" dirty="0"/>
              <a:t>0:N</a:t>
            </a:r>
          </a:p>
        </p:txBody>
      </p:sp>
      <p:sp>
        <p:nvSpPr>
          <p:cNvPr id="40" name="CasellaDiTesto 39">
            <a:extLst>
              <a:ext uri="{FF2B5EF4-FFF2-40B4-BE49-F238E27FC236}">
                <a16:creationId xmlns:a16="http://schemas.microsoft.com/office/drawing/2014/main" id="{639CBCCF-FA69-4BD6-8662-76E01D95F9F0}"/>
              </a:ext>
            </a:extLst>
          </p:cNvPr>
          <p:cNvSpPr txBox="1"/>
          <p:nvPr/>
        </p:nvSpPr>
        <p:spPr>
          <a:xfrm>
            <a:off x="7008110" y="2352574"/>
            <a:ext cx="415498" cy="307777"/>
          </a:xfrm>
          <a:prstGeom prst="rect">
            <a:avLst/>
          </a:prstGeom>
          <a:noFill/>
        </p:spPr>
        <p:txBody>
          <a:bodyPr wrap="none" rtlCol="0">
            <a:spAutoFit/>
          </a:bodyPr>
          <a:lstStyle/>
          <a:p>
            <a:r>
              <a:rPr lang="it-IT" sz="1400" dirty="0"/>
              <a:t>1:1</a:t>
            </a:r>
          </a:p>
        </p:txBody>
      </p:sp>
      <p:sp>
        <p:nvSpPr>
          <p:cNvPr id="42" name="CasellaDiTesto 41">
            <a:extLst>
              <a:ext uri="{FF2B5EF4-FFF2-40B4-BE49-F238E27FC236}">
                <a16:creationId xmlns:a16="http://schemas.microsoft.com/office/drawing/2014/main" id="{A09C898B-C580-4F45-B66C-00A7CA7758EE}"/>
              </a:ext>
            </a:extLst>
          </p:cNvPr>
          <p:cNvSpPr txBox="1"/>
          <p:nvPr/>
        </p:nvSpPr>
        <p:spPr>
          <a:xfrm>
            <a:off x="4875116" y="1961547"/>
            <a:ext cx="415498" cy="307777"/>
          </a:xfrm>
          <a:prstGeom prst="rect">
            <a:avLst/>
          </a:prstGeom>
          <a:noFill/>
        </p:spPr>
        <p:txBody>
          <a:bodyPr wrap="none" rtlCol="0">
            <a:spAutoFit/>
          </a:bodyPr>
          <a:lstStyle/>
          <a:p>
            <a:r>
              <a:rPr lang="it-IT" sz="1400" dirty="0"/>
              <a:t>1:1</a:t>
            </a:r>
          </a:p>
        </p:txBody>
      </p:sp>
      <p:sp>
        <p:nvSpPr>
          <p:cNvPr id="44" name="CasellaDiTesto 43">
            <a:extLst>
              <a:ext uri="{FF2B5EF4-FFF2-40B4-BE49-F238E27FC236}">
                <a16:creationId xmlns:a16="http://schemas.microsoft.com/office/drawing/2014/main" id="{3D02F361-4C1D-41BF-993E-64CBF511C83D}"/>
              </a:ext>
            </a:extLst>
          </p:cNvPr>
          <p:cNvSpPr txBox="1"/>
          <p:nvPr/>
        </p:nvSpPr>
        <p:spPr>
          <a:xfrm>
            <a:off x="3708428" y="1953619"/>
            <a:ext cx="439544" cy="307777"/>
          </a:xfrm>
          <a:prstGeom prst="rect">
            <a:avLst/>
          </a:prstGeom>
          <a:noFill/>
        </p:spPr>
        <p:txBody>
          <a:bodyPr wrap="none" rtlCol="0">
            <a:spAutoFit/>
          </a:bodyPr>
          <a:lstStyle/>
          <a:p>
            <a:r>
              <a:rPr lang="it-IT" sz="1400" dirty="0"/>
              <a:t>0:N</a:t>
            </a:r>
          </a:p>
        </p:txBody>
      </p:sp>
      <p:sp>
        <p:nvSpPr>
          <p:cNvPr id="45" name="CasellaDiTesto 44">
            <a:extLst>
              <a:ext uri="{FF2B5EF4-FFF2-40B4-BE49-F238E27FC236}">
                <a16:creationId xmlns:a16="http://schemas.microsoft.com/office/drawing/2014/main" id="{B1C96DF1-024A-4408-8305-0E9BC5AFBFE8}"/>
              </a:ext>
            </a:extLst>
          </p:cNvPr>
          <p:cNvSpPr txBox="1"/>
          <p:nvPr/>
        </p:nvSpPr>
        <p:spPr>
          <a:xfrm>
            <a:off x="2999884" y="2783510"/>
            <a:ext cx="439544" cy="307777"/>
          </a:xfrm>
          <a:prstGeom prst="rect">
            <a:avLst/>
          </a:prstGeom>
          <a:noFill/>
        </p:spPr>
        <p:txBody>
          <a:bodyPr wrap="none" rtlCol="0">
            <a:spAutoFit/>
          </a:bodyPr>
          <a:lstStyle/>
          <a:p>
            <a:r>
              <a:rPr lang="it-IT" sz="1400" dirty="0"/>
              <a:t>0:N</a:t>
            </a:r>
          </a:p>
        </p:txBody>
      </p:sp>
      <p:sp>
        <p:nvSpPr>
          <p:cNvPr id="46" name="CasellaDiTesto 45">
            <a:extLst>
              <a:ext uri="{FF2B5EF4-FFF2-40B4-BE49-F238E27FC236}">
                <a16:creationId xmlns:a16="http://schemas.microsoft.com/office/drawing/2014/main" id="{DE7EFED1-4564-483C-BB40-BD33AB94E4C2}"/>
              </a:ext>
            </a:extLst>
          </p:cNvPr>
          <p:cNvSpPr txBox="1"/>
          <p:nvPr/>
        </p:nvSpPr>
        <p:spPr>
          <a:xfrm>
            <a:off x="6129780" y="2765603"/>
            <a:ext cx="439544" cy="307777"/>
          </a:xfrm>
          <a:prstGeom prst="rect">
            <a:avLst/>
          </a:prstGeom>
          <a:noFill/>
        </p:spPr>
        <p:txBody>
          <a:bodyPr wrap="none" rtlCol="0">
            <a:spAutoFit/>
          </a:bodyPr>
          <a:lstStyle/>
          <a:p>
            <a:r>
              <a:rPr lang="it-IT" sz="1400" dirty="0"/>
              <a:t>0:N</a:t>
            </a:r>
          </a:p>
        </p:txBody>
      </p:sp>
      <p:sp>
        <p:nvSpPr>
          <p:cNvPr id="47" name="CasellaDiTesto 46">
            <a:extLst>
              <a:ext uri="{FF2B5EF4-FFF2-40B4-BE49-F238E27FC236}">
                <a16:creationId xmlns:a16="http://schemas.microsoft.com/office/drawing/2014/main" id="{F612EFC4-A919-4F0D-A8F5-39132927530D}"/>
              </a:ext>
            </a:extLst>
          </p:cNvPr>
          <p:cNvSpPr txBox="1"/>
          <p:nvPr/>
        </p:nvSpPr>
        <p:spPr>
          <a:xfrm>
            <a:off x="3749894" y="4875894"/>
            <a:ext cx="439544" cy="307777"/>
          </a:xfrm>
          <a:prstGeom prst="rect">
            <a:avLst/>
          </a:prstGeom>
          <a:noFill/>
        </p:spPr>
        <p:txBody>
          <a:bodyPr wrap="none" rtlCol="0">
            <a:spAutoFit/>
          </a:bodyPr>
          <a:lstStyle/>
          <a:p>
            <a:r>
              <a:rPr lang="it-IT" sz="1400" dirty="0"/>
              <a:t>0:N</a:t>
            </a:r>
          </a:p>
        </p:txBody>
      </p:sp>
      <p:sp>
        <p:nvSpPr>
          <p:cNvPr id="48" name="CasellaDiTesto 47">
            <a:extLst>
              <a:ext uri="{FF2B5EF4-FFF2-40B4-BE49-F238E27FC236}">
                <a16:creationId xmlns:a16="http://schemas.microsoft.com/office/drawing/2014/main" id="{F9697197-02CE-4BD3-82FD-37B49BFE57A1}"/>
              </a:ext>
            </a:extLst>
          </p:cNvPr>
          <p:cNvSpPr txBox="1"/>
          <p:nvPr/>
        </p:nvSpPr>
        <p:spPr>
          <a:xfrm>
            <a:off x="3046893" y="4427598"/>
            <a:ext cx="415498" cy="307777"/>
          </a:xfrm>
          <a:prstGeom prst="rect">
            <a:avLst/>
          </a:prstGeom>
          <a:noFill/>
        </p:spPr>
        <p:txBody>
          <a:bodyPr wrap="none" rtlCol="0">
            <a:spAutoFit/>
          </a:bodyPr>
          <a:lstStyle/>
          <a:p>
            <a:r>
              <a:rPr lang="it-IT" sz="1400" dirty="0"/>
              <a:t>1:1</a:t>
            </a:r>
          </a:p>
        </p:txBody>
      </p:sp>
      <p:sp>
        <p:nvSpPr>
          <p:cNvPr id="49" name="Rettangolo 48">
            <a:extLst>
              <a:ext uri="{FF2B5EF4-FFF2-40B4-BE49-F238E27FC236}">
                <a16:creationId xmlns:a16="http://schemas.microsoft.com/office/drawing/2014/main" id="{3811B043-1D3C-417C-AA4E-0E5159237F14}"/>
              </a:ext>
            </a:extLst>
          </p:cNvPr>
          <p:cNvSpPr/>
          <p:nvPr/>
        </p:nvSpPr>
        <p:spPr>
          <a:xfrm>
            <a:off x="154112" y="1942508"/>
            <a:ext cx="1630837" cy="8201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err="1"/>
              <a:t>Blacklist</a:t>
            </a:r>
            <a:endParaRPr lang="it-IT" dirty="0"/>
          </a:p>
        </p:txBody>
      </p:sp>
      <p:sp>
        <p:nvSpPr>
          <p:cNvPr id="50" name="CasellaDiTesto 49">
            <a:extLst>
              <a:ext uri="{FF2B5EF4-FFF2-40B4-BE49-F238E27FC236}">
                <a16:creationId xmlns:a16="http://schemas.microsoft.com/office/drawing/2014/main" id="{34119001-A4E1-488A-99AB-199DCD4E0BCC}"/>
              </a:ext>
            </a:extLst>
          </p:cNvPr>
          <p:cNvSpPr txBox="1"/>
          <p:nvPr/>
        </p:nvSpPr>
        <p:spPr>
          <a:xfrm>
            <a:off x="170262" y="1499882"/>
            <a:ext cx="1610413" cy="276999"/>
          </a:xfrm>
          <a:prstGeom prst="rect">
            <a:avLst/>
          </a:prstGeom>
          <a:noFill/>
        </p:spPr>
        <p:txBody>
          <a:bodyPr wrap="square" rtlCol="0">
            <a:spAutoFit/>
          </a:bodyPr>
          <a:lstStyle/>
          <a:p>
            <a:r>
              <a:rPr lang="it-IT" sz="1200" u="sng" dirty="0"/>
              <a:t>Id</a:t>
            </a:r>
            <a:r>
              <a:rPr lang="it-IT" sz="1200" dirty="0"/>
              <a:t>, </a:t>
            </a:r>
            <a:r>
              <a:rPr lang="it-IT" sz="1200" dirty="0" err="1"/>
              <a:t>badword</a:t>
            </a:r>
            <a:endParaRPr lang="it-IT" sz="1200" dirty="0"/>
          </a:p>
        </p:txBody>
      </p:sp>
    </p:spTree>
    <p:extLst>
      <p:ext uri="{BB962C8B-B14F-4D97-AF65-F5344CB8AC3E}">
        <p14:creationId xmlns:p14="http://schemas.microsoft.com/office/powerpoint/2010/main" val="276851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ER COMMENTS</a:t>
            </a:r>
          </a:p>
        </p:txBody>
      </p:sp>
      <p:sp>
        <p:nvSpPr>
          <p:cNvPr id="3" name="Segnaposto contenuto 2"/>
          <p:cNvSpPr>
            <a:spLocks noGrp="1"/>
          </p:cNvSpPr>
          <p:nvPr>
            <p:ph idx="1"/>
          </p:nvPr>
        </p:nvSpPr>
        <p:spPr>
          <a:xfrm>
            <a:off x="417179" y="1353719"/>
            <a:ext cx="8323726" cy="4525963"/>
          </a:xfrm>
        </p:spPr>
        <p:txBody>
          <a:bodyPr>
            <a:normAutofit/>
          </a:bodyPr>
          <a:lstStyle/>
          <a:p>
            <a:endParaRPr lang="it-IT" dirty="0"/>
          </a:p>
          <a:p>
            <a:pPr marL="342900" indent="-342900">
              <a:buFont typeface="Arial" panose="020B0604020202020204" pitchFamily="34" charset="0"/>
              <a:buChar char="•"/>
            </a:pPr>
            <a:r>
              <a:rPr lang="it-IT" dirty="0">
                <a:latin typeface="Abadi" panose="020B0604020104020204" pitchFamily="34" charset="0"/>
              </a:rPr>
              <a:t>Admin and user are </a:t>
            </a:r>
            <a:r>
              <a:rPr lang="it-IT" dirty="0" err="1">
                <a:latin typeface="Abadi" panose="020B0604020104020204" pitchFamily="34" charset="0"/>
              </a:rPr>
              <a:t>saved</a:t>
            </a:r>
            <a:r>
              <a:rPr lang="it-IT" dirty="0">
                <a:latin typeface="Abadi" panose="020B0604020104020204" pitchFamily="34" charset="0"/>
              </a:rPr>
              <a:t> in </a:t>
            </a:r>
            <a:r>
              <a:rPr lang="it-IT" dirty="0" err="1">
                <a:latin typeface="Abadi" panose="020B0604020104020204" pitchFamily="34" charset="0"/>
              </a:rPr>
              <a:t>different</a:t>
            </a:r>
            <a:r>
              <a:rPr lang="it-IT" dirty="0">
                <a:latin typeface="Abadi" panose="020B0604020104020204" pitchFamily="34" charset="0"/>
              </a:rPr>
              <a:t> </a:t>
            </a:r>
            <a:r>
              <a:rPr lang="it-IT" dirty="0" err="1">
                <a:latin typeface="Abadi" panose="020B0604020104020204" pitchFamily="34" charset="0"/>
              </a:rPr>
              <a:t>tables</a:t>
            </a:r>
            <a:r>
              <a:rPr lang="it-IT" dirty="0">
                <a:latin typeface="Abadi" panose="020B0604020104020204" pitchFamily="34" charset="0"/>
              </a:rPr>
              <a:t>, admin </a:t>
            </a:r>
            <a:r>
              <a:rPr lang="it-IT" dirty="0" err="1">
                <a:latin typeface="Abadi" panose="020B0604020104020204" pitchFamily="34" charset="0"/>
              </a:rPr>
              <a:t>doesn’t</a:t>
            </a:r>
            <a:r>
              <a:rPr lang="it-IT" dirty="0">
                <a:latin typeface="Abadi" panose="020B0604020104020204" pitchFamily="34" charset="0"/>
              </a:rPr>
              <a:t> </a:t>
            </a:r>
            <a:r>
              <a:rPr lang="it-IT" dirty="0" err="1">
                <a:latin typeface="Abadi" panose="020B0604020104020204" pitchFamily="34" charset="0"/>
              </a:rPr>
              <a:t>have</a:t>
            </a:r>
            <a:r>
              <a:rPr lang="it-IT" dirty="0">
                <a:latin typeface="Abadi" panose="020B0604020104020204" pitchFamily="34" charset="0"/>
              </a:rPr>
              <a:t> </a:t>
            </a:r>
            <a:r>
              <a:rPr lang="it-IT" dirty="0" err="1">
                <a:latin typeface="Abadi" panose="020B0604020104020204" pitchFamily="34" charset="0"/>
              </a:rPr>
              <a:t>relationships</a:t>
            </a:r>
            <a:r>
              <a:rPr lang="it-IT" dirty="0">
                <a:latin typeface="Abadi" panose="020B0604020104020204" pitchFamily="34" charset="0"/>
              </a:rPr>
              <a:t> with </a:t>
            </a:r>
            <a:r>
              <a:rPr lang="it-IT" dirty="0" err="1">
                <a:latin typeface="Abadi" panose="020B0604020104020204" pitchFamily="34" charset="0"/>
              </a:rPr>
              <a:t>questionnaires</a:t>
            </a:r>
            <a:r>
              <a:rPr lang="it-IT" dirty="0">
                <a:latin typeface="Abadi" panose="020B0604020104020204" pitchFamily="34" charset="0"/>
              </a:rPr>
              <a:t> </a:t>
            </a:r>
            <a:r>
              <a:rPr lang="it-IT" dirty="0" err="1">
                <a:latin typeface="Abadi" panose="020B0604020104020204" pitchFamily="34" charset="0"/>
              </a:rPr>
              <a:t>but</a:t>
            </a:r>
            <a:r>
              <a:rPr lang="it-IT" dirty="0">
                <a:latin typeface="Abadi" panose="020B0604020104020204" pitchFamily="34" charset="0"/>
              </a:rPr>
              <a:t> </a:t>
            </a:r>
            <a:r>
              <a:rPr lang="it-IT" dirty="0" err="1">
                <a:latin typeface="Abadi" panose="020B0604020104020204" pitchFamily="34" charset="0"/>
              </a:rPr>
              <a:t>it</a:t>
            </a:r>
            <a:r>
              <a:rPr lang="it-IT" dirty="0">
                <a:latin typeface="Abadi" panose="020B0604020104020204" pitchFamily="34" charset="0"/>
              </a:rPr>
              <a:t> can access to </a:t>
            </a:r>
            <a:r>
              <a:rPr lang="it-IT" dirty="0" err="1">
                <a:latin typeface="Abadi" panose="020B0604020104020204" pitchFamily="34" charset="0"/>
              </a:rPr>
              <a:t>them</a:t>
            </a:r>
            <a:r>
              <a:rPr lang="it-IT" dirty="0">
                <a:latin typeface="Abadi" panose="020B0604020104020204" pitchFamily="34" charset="0"/>
              </a:rPr>
              <a:t> and create </a:t>
            </a:r>
            <a:r>
              <a:rPr lang="it-IT" dirty="0" err="1">
                <a:latin typeface="Abadi" panose="020B0604020104020204" pitchFamily="34" charset="0"/>
              </a:rPr>
              <a:t>them</a:t>
            </a:r>
            <a:endParaRPr lang="it-IT" dirty="0">
              <a:latin typeface="Abadi" panose="020B0604020104020204" pitchFamily="34" charset="0"/>
            </a:endParaRPr>
          </a:p>
          <a:p>
            <a:pPr marL="342900" indent="-342900">
              <a:buFont typeface="Arial" panose="020B0604020202020204" pitchFamily="34" charset="0"/>
              <a:buChar char="•"/>
            </a:pPr>
            <a:r>
              <a:rPr lang="it-IT" dirty="0" err="1">
                <a:latin typeface="Abadi" panose="020B0604020104020204" pitchFamily="34" charset="0"/>
              </a:rPr>
              <a:t>Each</a:t>
            </a:r>
            <a:r>
              <a:rPr lang="it-IT" dirty="0">
                <a:latin typeface="Abadi" panose="020B0604020104020204" pitchFamily="34" charset="0"/>
              </a:rPr>
              <a:t> review of the </a:t>
            </a:r>
            <a:r>
              <a:rPr lang="it-IT" dirty="0" err="1">
                <a:latin typeface="Abadi" panose="020B0604020104020204" pitchFamily="34" charset="0"/>
              </a:rPr>
              <a:t>questionnaire</a:t>
            </a:r>
            <a:r>
              <a:rPr lang="it-IT" dirty="0">
                <a:latin typeface="Abadi" panose="020B0604020104020204" pitchFamily="34" charset="0"/>
              </a:rPr>
              <a:t> of the day </a:t>
            </a:r>
            <a:r>
              <a:rPr lang="it-IT" dirty="0" err="1">
                <a:latin typeface="Abadi" panose="020B0604020104020204" pitchFamily="34" charset="0"/>
              </a:rPr>
              <a:t>references</a:t>
            </a:r>
            <a:r>
              <a:rPr lang="it-IT" dirty="0">
                <a:latin typeface="Abadi" panose="020B0604020104020204" pitchFamily="34" charset="0"/>
              </a:rPr>
              <a:t> a user and the </a:t>
            </a:r>
            <a:r>
              <a:rPr lang="it-IT" dirty="0" err="1">
                <a:latin typeface="Abadi" panose="020B0604020104020204" pitchFamily="34" charset="0"/>
              </a:rPr>
              <a:t>aswer</a:t>
            </a:r>
            <a:r>
              <a:rPr lang="it-IT" dirty="0">
                <a:latin typeface="Abadi" panose="020B0604020104020204" pitchFamily="34" charset="0"/>
              </a:rPr>
              <a:t> to </a:t>
            </a:r>
            <a:r>
              <a:rPr lang="it-IT" dirty="0" err="1">
                <a:latin typeface="Abadi" panose="020B0604020104020204" pitchFamily="34" charset="0"/>
              </a:rPr>
              <a:t>makerting</a:t>
            </a:r>
            <a:r>
              <a:rPr lang="it-IT" dirty="0">
                <a:latin typeface="Abadi" panose="020B0604020104020204" pitchFamily="34" charset="0"/>
              </a:rPr>
              <a:t> </a:t>
            </a:r>
            <a:r>
              <a:rPr lang="it-IT" dirty="0" err="1">
                <a:latin typeface="Abadi" panose="020B0604020104020204" pitchFamily="34" charset="0"/>
              </a:rPr>
              <a:t>question</a:t>
            </a:r>
            <a:r>
              <a:rPr lang="it-IT" dirty="0">
                <a:latin typeface="Abadi" panose="020B0604020104020204" pitchFamily="34" charset="0"/>
              </a:rPr>
              <a:t> </a:t>
            </a:r>
            <a:r>
              <a:rPr lang="it-IT" dirty="0" err="1">
                <a:latin typeface="Abadi" panose="020B0604020104020204" pitchFamily="34" charset="0"/>
              </a:rPr>
              <a:t>is</a:t>
            </a:r>
            <a:r>
              <a:rPr lang="it-IT" dirty="0">
                <a:latin typeface="Abadi" panose="020B0604020104020204" pitchFamily="34" charset="0"/>
              </a:rPr>
              <a:t> </a:t>
            </a:r>
            <a:r>
              <a:rPr lang="it-IT" dirty="0" err="1">
                <a:latin typeface="Abadi" panose="020B0604020104020204" pitchFamily="34" charset="0"/>
              </a:rPr>
              <a:t>salved</a:t>
            </a:r>
            <a:r>
              <a:rPr lang="it-IT" dirty="0">
                <a:latin typeface="Abadi" panose="020B0604020104020204" pitchFamily="34" charset="0"/>
              </a:rPr>
              <a:t> in a bridge </a:t>
            </a:r>
            <a:r>
              <a:rPr lang="it-IT" dirty="0" err="1">
                <a:latin typeface="Abadi" panose="020B0604020104020204" pitchFamily="34" charset="0"/>
              </a:rPr>
              <a:t>table</a:t>
            </a:r>
            <a:r>
              <a:rPr lang="it-IT" dirty="0">
                <a:latin typeface="Abadi" panose="020B0604020104020204" pitchFamily="34" charset="0"/>
              </a:rPr>
              <a:t> </a:t>
            </a:r>
            <a:r>
              <a:rPr lang="it-IT" dirty="0" err="1">
                <a:latin typeface="Abadi" panose="020B0604020104020204" pitchFamily="34" charset="0"/>
              </a:rPr>
              <a:t>between</a:t>
            </a:r>
            <a:r>
              <a:rPr lang="it-IT" dirty="0">
                <a:latin typeface="Abadi" panose="020B0604020104020204" pitchFamily="34" charset="0"/>
              </a:rPr>
              <a:t> reviews and </a:t>
            </a:r>
            <a:r>
              <a:rPr lang="it-IT" dirty="0" err="1">
                <a:latin typeface="Abadi" panose="020B0604020104020204" pitchFamily="34" charset="0"/>
              </a:rPr>
              <a:t>questions</a:t>
            </a:r>
            <a:r>
              <a:rPr lang="it-IT" dirty="0">
                <a:latin typeface="Abadi" panose="020B0604020104020204" pitchFamily="34" charset="0"/>
              </a:rPr>
              <a:t> of the </a:t>
            </a:r>
            <a:r>
              <a:rPr lang="it-IT" dirty="0" err="1">
                <a:latin typeface="Abadi" panose="020B0604020104020204" pitchFamily="34" charset="0"/>
              </a:rPr>
              <a:t>questionnaire</a:t>
            </a:r>
            <a:r>
              <a:rPr lang="it-IT" dirty="0">
                <a:latin typeface="Abadi" panose="020B0604020104020204" pitchFamily="34" charset="0"/>
              </a:rPr>
              <a:t> of the day</a:t>
            </a:r>
          </a:p>
          <a:p>
            <a:pPr marL="342900" indent="-342900">
              <a:buFont typeface="Arial" panose="020B0604020202020204" pitchFamily="34" charset="0"/>
              <a:buChar char="•"/>
            </a:pPr>
            <a:r>
              <a:rPr lang="it-IT" dirty="0" err="1">
                <a:latin typeface="Abadi" panose="020B0604020104020204" pitchFamily="34" charset="0"/>
              </a:rPr>
              <a:t>Each</a:t>
            </a:r>
            <a:r>
              <a:rPr lang="it-IT" dirty="0">
                <a:latin typeface="Abadi" panose="020B0604020104020204" pitchFamily="34" charset="0"/>
              </a:rPr>
              <a:t> review </a:t>
            </a:r>
            <a:r>
              <a:rPr lang="it-IT" dirty="0" err="1">
                <a:latin typeface="Abadi" panose="020B0604020104020204" pitchFamily="34" charset="0"/>
              </a:rPr>
              <a:t>also</a:t>
            </a:r>
            <a:r>
              <a:rPr lang="it-IT" dirty="0">
                <a:latin typeface="Abadi" panose="020B0604020104020204" pitchFamily="34" charset="0"/>
              </a:rPr>
              <a:t> </a:t>
            </a:r>
            <a:r>
              <a:rPr lang="it-IT" dirty="0" err="1">
                <a:latin typeface="Abadi" panose="020B0604020104020204" pitchFamily="34" charset="0"/>
              </a:rPr>
              <a:t>contains</a:t>
            </a:r>
            <a:r>
              <a:rPr lang="it-IT" dirty="0">
                <a:latin typeface="Abadi" panose="020B0604020104020204" pitchFamily="34" charset="0"/>
              </a:rPr>
              <a:t> the fields for </a:t>
            </a:r>
            <a:r>
              <a:rPr lang="it-IT" dirty="0" err="1">
                <a:latin typeface="Abadi" panose="020B0604020104020204" pitchFamily="34" charset="0"/>
              </a:rPr>
              <a:t>statistical</a:t>
            </a:r>
            <a:r>
              <a:rPr lang="it-IT" dirty="0">
                <a:latin typeface="Abadi" panose="020B0604020104020204" pitchFamily="34" charset="0"/>
              </a:rPr>
              <a:t> </a:t>
            </a:r>
            <a:r>
              <a:rPr lang="it-IT" dirty="0" err="1">
                <a:latin typeface="Abadi" panose="020B0604020104020204" pitchFamily="34" charset="0"/>
              </a:rPr>
              <a:t>questions</a:t>
            </a:r>
            <a:r>
              <a:rPr lang="it-IT" dirty="0">
                <a:latin typeface="Abadi" panose="020B0604020104020204" pitchFamily="34" charset="0"/>
              </a:rPr>
              <a:t>, in case a user </a:t>
            </a:r>
            <a:r>
              <a:rPr lang="it-IT" dirty="0" err="1">
                <a:latin typeface="Abadi" panose="020B0604020104020204" pitchFamily="34" charset="0"/>
              </a:rPr>
              <a:t>doesn’t</a:t>
            </a:r>
            <a:r>
              <a:rPr lang="it-IT" dirty="0">
                <a:latin typeface="Abadi" panose="020B0604020104020204" pitchFamily="34" charset="0"/>
              </a:rPr>
              <a:t> </a:t>
            </a:r>
            <a:r>
              <a:rPr lang="it-IT" dirty="0" err="1">
                <a:latin typeface="Abadi" panose="020B0604020104020204" pitchFamily="34" charset="0"/>
              </a:rPr>
              <a:t>respond</a:t>
            </a:r>
            <a:r>
              <a:rPr lang="it-IT" dirty="0">
                <a:latin typeface="Abadi" panose="020B0604020104020204" pitchFamily="34" charset="0"/>
              </a:rPr>
              <a:t> to one </a:t>
            </a:r>
            <a:r>
              <a:rPr lang="it-IT" dirty="0" err="1">
                <a:latin typeface="Abadi" panose="020B0604020104020204" pitchFamily="34" charset="0"/>
              </a:rPr>
              <a:t>its</a:t>
            </a:r>
            <a:r>
              <a:rPr lang="it-IT" dirty="0">
                <a:latin typeface="Abadi" panose="020B0604020104020204" pitchFamily="34" charset="0"/>
              </a:rPr>
              <a:t> field </a:t>
            </a:r>
            <a:r>
              <a:rPr lang="it-IT" dirty="0" err="1">
                <a:latin typeface="Abadi" panose="020B0604020104020204" pitchFamily="34" charset="0"/>
              </a:rPr>
              <a:t>remains</a:t>
            </a:r>
            <a:r>
              <a:rPr lang="it-IT" dirty="0">
                <a:latin typeface="Abadi" panose="020B0604020104020204" pitchFamily="34" charset="0"/>
              </a:rPr>
              <a:t> </a:t>
            </a:r>
            <a:r>
              <a:rPr lang="it-IT" dirty="0" err="1">
                <a:latin typeface="Abadi" panose="020B0604020104020204" pitchFamily="34" charset="0"/>
              </a:rPr>
              <a:t>null</a:t>
            </a:r>
            <a:endParaRPr lang="it-IT" dirty="0">
              <a:latin typeface="Abadi" panose="020B0604020104020204" pitchFamily="34" charset="0"/>
            </a:endParaRPr>
          </a:p>
          <a:p>
            <a:pPr marL="342900" indent="-342900">
              <a:buFont typeface="Arial" panose="020B0604020202020204" pitchFamily="34" charset="0"/>
              <a:buChar char="•"/>
            </a:pPr>
            <a:r>
              <a:rPr lang="it-IT" dirty="0">
                <a:latin typeface="Abadi" panose="020B0604020104020204" pitchFamily="34" charset="0"/>
              </a:rPr>
              <a:t>Status of the review </a:t>
            </a:r>
            <a:r>
              <a:rPr lang="it-IT" dirty="0" err="1">
                <a:latin typeface="Abadi" panose="020B0604020104020204" pitchFamily="34" charset="0"/>
              </a:rPr>
              <a:t>corresponds</a:t>
            </a:r>
            <a:r>
              <a:rPr lang="it-IT" dirty="0">
                <a:latin typeface="Abadi" panose="020B0604020104020204" pitchFamily="34" charset="0"/>
              </a:rPr>
              <a:t> to the state of the </a:t>
            </a:r>
            <a:r>
              <a:rPr lang="it-IT" dirty="0" err="1">
                <a:latin typeface="Abadi" panose="020B0604020104020204" pitchFamily="34" charset="0"/>
              </a:rPr>
              <a:t>response</a:t>
            </a:r>
            <a:r>
              <a:rPr lang="it-IT" dirty="0">
                <a:latin typeface="Abadi" panose="020B0604020104020204" pitchFamily="34" charset="0"/>
              </a:rPr>
              <a:t> of the user to </a:t>
            </a:r>
            <a:r>
              <a:rPr lang="it-IT" dirty="0" err="1">
                <a:latin typeface="Abadi" panose="020B0604020104020204" pitchFamily="34" charset="0"/>
              </a:rPr>
              <a:t>given</a:t>
            </a:r>
            <a:r>
              <a:rPr lang="it-IT" dirty="0">
                <a:latin typeface="Abadi" panose="020B0604020104020204" pitchFamily="34" charset="0"/>
              </a:rPr>
              <a:t> </a:t>
            </a:r>
            <a:r>
              <a:rPr lang="it-IT" dirty="0" err="1">
                <a:latin typeface="Abadi" panose="020B0604020104020204" pitchFamily="34" charset="0"/>
              </a:rPr>
              <a:t>questionnaire</a:t>
            </a:r>
            <a:r>
              <a:rPr lang="it-IT" dirty="0">
                <a:latin typeface="Abadi" panose="020B0604020104020204" pitchFamily="34" charset="0"/>
              </a:rPr>
              <a:t> </a:t>
            </a:r>
            <a:r>
              <a:rPr lang="it-IT" dirty="0" err="1">
                <a:latin typeface="Abadi" panose="020B0604020104020204" pitchFamily="34" charset="0"/>
              </a:rPr>
              <a:t>submitted</a:t>
            </a:r>
            <a:r>
              <a:rPr lang="it-IT" dirty="0">
                <a:latin typeface="Abadi" panose="020B0604020104020204" pitchFamily="34" charset="0"/>
              </a:rPr>
              <a:t>/</a:t>
            </a:r>
            <a:r>
              <a:rPr lang="it-IT" dirty="0" err="1">
                <a:latin typeface="Abadi" panose="020B0604020104020204" pitchFamily="34" charset="0"/>
              </a:rPr>
              <a:t>cancelled</a:t>
            </a:r>
            <a:r>
              <a:rPr lang="it-IT" dirty="0">
                <a:latin typeface="Abadi" panose="020B0604020104020204" pitchFamily="34" charset="0"/>
              </a:rPr>
              <a:t>. </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0939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 SCHEMA</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p:txBody>
          <a:bodyPr>
            <a:normAutofit/>
          </a:bodyPr>
          <a:lstStyle/>
          <a:p>
            <a:r>
              <a:rPr lang="it-IT" dirty="0" err="1">
                <a:latin typeface="Abadi" panose="020B0604020104020204" pitchFamily="34" charset="0"/>
              </a:rPr>
              <a:t>Questionnaire</a:t>
            </a:r>
            <a:r>
              <a:rPr lang="it-IT" dirty="0">
                <a:latin typeface="Abadi" panose="020B0604020104020204" pitchFamily="34" charset="0"/>
              </a:rPr>
              <a:t> (</a:t>
            </a:r>
            <a:r>
              <a:rPr lang="it-IT" u="sng" dirty="0">
                <a:latin typeface="Abadi" panose="020B0604020104020204" pitchFamily="34" charset="0"/>
              </a:rPr>
              <a:t>id</a:t>
            </a:r>
            <a:r>
              <a:rPr lang="it-IT" dirty="0">
                <a:latin typeface="Abadi" panose="020B0604020104020204" pitchFamily="34" charset="0"/>
              </a:rPr>
              <a:t>, product, date, </a:t>
            </a:r>
            <a:r>
              <a:rPr lang="it-IT" dirty="0" err="1">
                <a:latin typeface="Abadi" panose="020B0604020104020204" pitchFamily="34" charset="0"/>
              </a:rPr>
              <a:t>img</a:t>
            </a:r>
            <a:r>
              <a:rPr lang="it-IT" dirty="0">
                <a:latin typeface="Abadi" panose="020B0604020104020204" pitchFamily="34" charset="0"/>
              </a:rPr>
              <a:t>)</a:t>
            </a:r>
          </a:p>
          <a:p>
            <a:endParaRPr lang="it-IT" dirty="0">
              <a:latin typeface="Abadi" panose="020B0604020104020204" pitchFamily="34" charset="0"/>
            </a:endParaRPr>
          </a:p>
          <a:p>
            <a:r>
              <a:rPr lang="it-IT" dirty="0" err="1">
                <a:latin typeface="Abadi" panose="020B0604020104020204" pitchFamily="34" charset="0"/>
              </a:rPr>
              <a:t>Question</a:t>
            </a:r>
            <a:r>
              <a:rPr lang="it-IT" dirty="0">
                <a:latin typeface="Abadi" panose="020B0604020104020204" pitchFamily="34" charset="0"/>
              </a:rPr>
              <a:t> (</a:t>
            </a:r>
            <a:r>
              <a:rPr lang="it-IT" u="sng" dirty="0">
                <a:latin typeface="Abadi" panose="020B0604020104020204" pitchFamily="34" charset="0"/>
              </a:rPr>
              <a:t>id</a:t>
            </a:r>
            <a:r>
              <a:rPr lang="it-IT" dirty="0">
                <a:latin typeface="Abadi" panose="020B0604020104020204" pitchFamily="34" charset="0"/>
              </a:rPr>
              <a:t>, text, </a:t>
            </a:r>
            <a:r>
              <a:rPr lang="it-IT" dirty="0" err="1">
                <a:latin typeface="Abadi" panose="020B0604020104020204" pitchFamily="34" charset="0"/>
              </a:rPr>
              <a:t>questionnaireId</a:t>
            </a:r>
            <a:r>
              <a:rPr lang="it-IT" dirty="0">
                <a:latin typeface="Abadi" panose="020B0604020104020204" pitchFamily="34" charset="0"/>
              </a:rPr>
              <a:t>)</a:t>
            </a:r>
          </a:p>
          <a:p>
            <a:endParaRPr lang="it-IT" dirty="0">
              <a:latin typeface="Abadi" panose="020B0604020104020204" pitchFamily="34" charset="0"/>
            </a:endParaRPr>
          </a:p>
          <a:p>
            <a:r>
              <a:rPr lang="it-IT" dirty="0" err="1">
                <a:latin typeface="Abadi" panose="020B0604020104020204" pitchFamily="34" charset="0"/>
              </a:rPr>
              <a:t>Answer</a:t>
            </a:r>
            <a:r>
              <a:rPr lang="it-IT" dirty="0">
                <a:latin typeface="Abadi" panose="020B0604020104020204" pitchFamily="34" charset="0"/>
              </a:rPr>
              <a:t> (</a:t>
            </a:r>
            <a:r>
              <a:rPr lang="it-IT" u="sng" dirty="0" err="1">
                <a:latin typeface="Abadi" panose="020B0604020104020204" pitchFamily="34" charset="0"/>
              </a:rPr>
              <a:t>reviewid</a:t>
            </a:r>
            <a:r>
              <a:rPr lang="it-IT" dirty="0">
                <a:latin typeface="Abadi" panose="020B0604020104020204" pitchFamily="34" charset="0"/>
              </a:rPr>
              <a:t>, </a:t>
            </a:r>
            <a:r>
              <a:rPr lang="it-IT" u="sng" dirty="0" err="1">
                <a:latin typeface="Abadi" panose="020B0604020104020204" pitchFamily="34" charset="0"/>
              </a:rPr>
              <a:t>questionid</a:t>
            </a:r>
            <a:r>
              <a:rPr lang="it-IT" dirty="0">
                <a:latin typeface="Abadi" panose="020B0604020104020204" pitchFamily="34" charset="0"/>
              </a:rPr>
              <a:t>, text)</a:t>
            </a:r>
          </a:p>
          <a:p>
            <a:endParaRPr lang="it-IT" dirty="0">
              <a:latin typeface="Abadi" panose="020B0604020104020204" pitchFamily="34" charset="0"/>
            </a:endParaRPr>
          </a:p>
          <a:p>
            <a:r>
              <a:rPr lang="it-IT" dirty="0">
                <a:latin typeface="Abadi" panose="020B0604020104020204" pitchFamily="34" charset="0"/>
              </a:rPr>
              <a:t>Review (</a:t>
            </a:r>
            <a:r>
              <a:rPr lang="it-IT" u="sng" dirty="0">
                <a:latin typeface="Abadi" panose="020B0604020104020204" pitchFamily="34" charset="0"/>
              </a:rPr>
              <a:t>id</a:t>
            </a:r>
            <a:r>
              <a:rPr lang="it-IT" dirty="0">
                <a:latin typeface="Abadi" panose="020B0604020104020204" pitchFamily="34" charset="0"/>
              </a:rPr>
              <a:t>, userid, </a:t>
            </a:r>
            <a:r>
              <a:rPr lang="it-IT" dirty="0" err="1">
                <a:latin typeface="Abadi" panose="020B0604020104020204" pitchFamily="34" charset="0"/>
              </a:rPr>
              <a:t>questionnaireid</a:t>
            </a:r>
            <a:r>
              <a:rPr lang="it-IT" dirty="0">
                <a:latin typeface="Abadi" panose="020B0604020104020204" pitchFamily="34" charset="0"/>
              </a:rPr>
              <a:t>, sex, </a:t>
            </a:r>
            <a:r>
              <a:rPr lang="it-IT" dirty="0" err="1">
                <a:latin typeface="Abadi" panose="020B0604020104020204" pitchFamily="34" charset="0"/>
              </a:rPr>
              <a:t>age</a:t>
            </a:r>
            <a:r>
              <a:rPr lang="it-IT" dirty="0">
                <a:latin typeface="Abadi" panose="020B0604020104020204" pitchFamily="34" charset="0"/>
              </a:rPr>
              <a:t>, </a:t>
            </a:r>
            <a:r>
              <a:rPr lang="it-IT" dirty="0" err="1">
                <a:latin typeface="Abadi" panose="020B0604020104020204" pitchFamily="34" charset="0"/>
              </a:rPr>
              <a:t>level</a:t>
            </a:r>
            <a:r>
              <a:rPr lang="it-IT" dirty="0">
                <a:latin typeface="Abadi" panose="020B0604020104020204" pitchFamily="34" charset="0"/>
              </a:rPr>
              <a:t>, status, </a:t>
            </a:r>
            <a:r>
              <a:rPr lang="it-IT" dirty="0" err="1">
                <a:latin typeface="Abadi" panose="020B0604020104020204" pitchFamily="34" charset="0"/>
              </a:rPr>
              <a:t>logData</a:t>
            </a:r>
            <a:r>
              <a:rPr lang="it-IT" dirty="0">
                <a:latin typeface="Abadi" panose="020B0604020104020204" pitchFamily="34" charset="0"/>
              </a:rPr>
              <a:t>)</a:t>
            </a:r>
          </a:p>
          <a:p>
            <a:endParaRPr lang="it-IT" dirty="0">
              <a:latin typeface="Abadi" panose="020B0604020104020204" pitchFamily="34" charset="0"/>
            </a:endParaRPr>
          </a:p>
          <a:p>
            <a:r>
              <a:rPr lang="it-IT" dirty="0">
                <a:latin typeface="Abadi" panose="020B0604020104020204" pitchFamily="34" charset="0"/>
              </a:rPr>
              <a:t>User (</a:t>
            </a:r>
            <a:r>
              <a:rPr lang="it-IT" u="sng" dirty="0">
                <a:latin typeface="Abadi" panose="020B0604020104020204" pitchFamily="34" charset="0"/>
              </a:rPr>
              <a:t>id</a:t>
            </a:r>
            <a:r>
              <a:rPr lang="it-IT" dirty="0">
                <a:latin typeface="Abadi" panose="020B0604020104020204" pitchFamily="34" charset="0"/>
              </a:rPr>
              <a:t>, username, password, mail, </a:t>
            </a:r>
            <a:r>
              <a:rPr lang="it-IT" dirty="0" err="1">
                <a:latin typeface="Abadi" panose="020B0604020104020204" pitchFamily="34" charset="0"/>
              </a:rPr>
              <a:t>blocked</a:t>
            </a:r>
            <a:r>
              <a:rPr lang="it-IT" dirty="0">
                <a:latin typeface="Abadi" panose="020B0604020104020204" pitchFamily="34" charset="0"/>
              </a:rPr>
              <a:t>, points)</a:t>
            </a:r>
          </a:p>
          <a:p>
            <a:endParaRPr lang="it-IT" dirty="0">
              <a:latin typeface="Abadi" panose="020B0604020104020204" pitchFamily="34" charset="0"/>
            </a:endParaRPr>
          </a:p>
          <a:p>
            <a:r>
              <a:rPr lang="it-IT" dirty="0">
                <a:latin typeface="Abadi" panose="020B0604020104020204" pitchFamily="34" charset="0"/>
              </a:rPr>
              <a:t>Admin (</a:t>
            </a:r>
            <a:r>
              <a:rPr lang="it-IT" u="sng" dirty="0">
                <a:latin typeface="Abadi" panose="020B0604020104020204" pitchFamily="34" charset="0"/>
              </a:rPr>
              <a:t>id</a:t>
            </a:r>
            <a:r>
              <a:rPr lang="it-IT" dirty="0">
                <a:latin typeface="Abadi" panose="020B0604020104020204" pitchFamily="34" charset="0"/>
              </a:rPr>
              <a:t>, username, password, mail)</a:t>
            </a:r>
          </a:p>
        </p:txBody>
      </p:sp>
      <p:cxnSp>
        <p:nvCxnSpPr>
          <p:cNvPr id="6" name="Connettore 2 5">
            <a:extLst>
              <a:ext uri="{FF2B5EF4-FFF2-40B4-BE49-F238E27FC236}">
                <a16:creationId xmlns:a16="http://schemas.microsoft.com/office/drawing/2014/main" id="{CD2CF428-2990-485C-8A7B-3FD656A4FFB2}"/>
              </a:ext>
            </a:extLst>
          </p:cNvPr>
          <p:cNvCxnSpPr/>
          <p:nvPr/>
        </p:nvCxnSpPr>
        <p:spPr>
          <a:xfrm flipH="1" flipV="1">
            <a:off x="2498103" y="2036190"/>
            <a:ext cx="1131217" cy="4242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Connettore 2 7">
            <a:extLst>
              <a:ext uri="{FF2B5EF4-FFF2-40B4-BE49-F238E27FC236}">
                <a16:creationId xmlns:a16="http://schemas.microsoft.com/office/drawing/2014/main" id="{C0632E3C-6D8E-46AB-A08B-F9C95FD8F585}"/>
              </a:ext>
            </a:extLst>
          </p:cNvPr>
          <p:cNvCxnSpPr/>
          <p:nvPr/>
        </p:nvCxnSpPr>
        <p:spPr>
          <a:xfrm flipH="1">
            <a:off x="1696825" y="3657600"/>
            <a:ext cx="377072" cy="3959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Connettore 2 9">
            <a:extLst>
              <a:ext uri="{FF2B5EF4-FFF2-40B4-BE49-F238E27FC236}">
                <a16:creationId xmlns:a16="http://schemas.microsoft.com/office/drawing/2014/main" id="{3124053C-97E6-45C3-A808-CF14C229C2AF}"/>
              </a:ext>
            </a:extLst>
          </p:cNvPr>
          <p:cNvCxnSpPr/>
          <p:nvPr/>
        </p:nvCxnSpPr>
        <p:spPr>
          <a:xfrm flipH="1" flipV="1">
            <a:off x="1941922" y="2837468"/>
            <a:ext cx="1376313" cy="4242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Connettore 2 11">
            <a:extLst>
              <a:ext uri="{FF2B5EF4-FFF2-40B4-BE49-F238E27FC236}">
                <a16:creationId xmlns:a16="http://schemas.microsoft.com/office/drawing/2014/main" id="{CAFBEB98-3582-4F28-A383-8DF5A36281C5}"/>
              </a:ext>
            </a:extLst>
          </p:cNvPr>
          <p:cNvCxnSpPr>
            <a:cxnSpLocks/>
          </p:cNvCxnSpPr>
          <p:nvPr/>
        </p:nvCxnSpPr>
        <p:spPr>
          <a:xfrm flipH="1" flipV="1">
            <a:off x="2394408" y="2036190"/>
            <a:ext cx="1319754" cy="20173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Connettore 2 13">
            <a:extLst>
              <a:ext uri="{FF2B5EF4-FFF2-40B4-BE49-F238E27FC236}">
                <a16:creationId xmlns:a16="http://schemas.microsoft.com/office/drawing/2014/main" id="{8EEAF688-B01D-4E59-8113-2703A4AAC0C8}"/>
              </a:ext>
            </a:extLst>
          </p:cNvPr>
          <p:cNvCxnSpPr/>
          <p:nvPr/>
        </p:nvCxnSpPr>
        <p:spPr>
          <a:xfrm flipH="1">
            <a:off x="1376313" y="4397605"/>
            <a:ext cx="904974" cy="4949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32775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a:latin typeface="Abadi" panose="020B0604020104020204" pitchFamily="34" charset="0"/>
              </a:rPr>
              <a:t>RELATIONSHIP</a:t>
            </a:r>
          </a:p>
        </p:txBody>
      </p:sp>
      <p:sp>
        <p:nvSpPr>
          <p:cNvPr id="5" name="Rettangolo 4">
            <a:extLst>
              <a:ext uri="{FF2B5EF4-FFF2-40B4-BE49-F238E27FC236}">
                <a16:creationId xmlns:a16="http://schemas.microsoft.com/office/drawing/2014/main" id="{0B72950A-A206-4D78-8DEE-939A83E4ED4F}"/>
              </a:ext>
            </a:extLst>
          </p:cNvPr>
          <p:cNvSpPr/>
          <p:nvPr/>
        </p:nvSpPr>
        <p:spPr>
          <a:xfrm>
            <a:off x="154112" y="6253835"/>
            <a:ext cx="3308279" cy="464999"/>
          </a:xfrm>
          <a:prstGeom prst="rect">
            <a:avLst/>
          </a:prstGeom>
          <a:solidFill>
            <a:srgbClr val="728FA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4" name="Segnaposto contenuto 3">
            <a:extLst>
              <a:ext uri="{FF2B5EF4-FFF2-40B4-BE49-F238E27FC236}">
                <a16:creationId xmlns:a16="http://schemas.microsoft.com/office/drawing/2014/main" id="{23CD2967-8C7B-4D55-9F92-9C3D2FD53CC5}"/>
              </a:ext>
            </a:extLst>
          </p:cNvPr>
          <p:cNvSpPr>
            <a:spLocks noGrp="1"/>
          </p:cNvSpPr>
          <p:nvPr>
            <p:ph idx="1"/>
          </p:nvPr>
        </p:nvSpPr>
        <p:spPr>
          <a:xfrm>
            <a:off x="4820894" y="1319755"/>
            <a:ext cx="4048670" cy="4759276"/>
          </a:xfrm>
        </p:spPr>
        <p:txBody>
          <a:bodyPr/>
          <a:lstStyle/>
          <a:p>
            <a:r>
              <a:rPr lang="it-IT" dirty="0">
                <a:latin typeface="Abadi" panose="020B0604020104020204" pitchFamily="34" charset="0"/>
              </a:rPr>
              <a:t>REL1</a:t>
            </a:r>
          </a:p>
          <a:p>
            <a:pPr marL="342900" indent="-342900">
              <a:buFont typeface="Arial" panose="020B0604020202020204" pitchFamily="34" charset="0"/>
              <a:buChar char="•"/>
            </a:pPr>
            <a:r>
              <a:rPr lang="it-IT" dirty="0" err="1">
                <a:latin typeface="Abadi" panose="020B0604020104020204" pitchFamily="34" charset="0"/>
              </a:rPr>
              <a:t>Questionnaire</a:t>
            </a:r>
            <a:r>
              <a:rPr lang="it-IT" dirty="0">
                <a:latin typeface="Abadi" panose="020B0604020104020204" pitchFamily="34" charset="0"/>
              </a:rPr>
              <a:t> -&gt; </a:t>
            </a:r>
            <a:r>
              <a:rPr lang="it-IT" dirty="0" err="1">
                <a:latin typeface="Abadi" panose="020B0604020104020204" pitchFamily="34" charset="0"/>
              </a:rPr>
              <a:t>Question</a:t>
            </a:r>
            <a:r>
              <a:rPr lang="it-IT" dirty="0">
                <a:latin typeface="Abadi" panose="020B0604020104020204" pitchFamily="34" charset="0"/>
              </a:rPr>
              <a:t> @OneToMany, </a:t>
            </a:r>
            <a:r>
              <a:rPr lang="it-IT" dirty="0" err="1">
                <a:latin typeface="Abadi" panose="020B0604020104020204" pitchFamily="34" charset="0"/>
              </a:rPr>
              <a:t>used</a:t>
            </a:r>
            <a:r>
              <a:rPr lang="it-IT" dirty="0">
                <a:latin typeface="Abadi" panose="020B0604020104020204" pitchFamily="34" charset="0"/>
              </a:rPr>
              <a:t> for the </a:t>
            </a:r>
            <a:r>
              <a:rPr lang="it-IT" dirty="0" err="1">
                <a:latin typeface="Abadi" panose="020B0604020104020204" pitchFamily="34" charset="0"/>
              </a:rPr>
              <a:t>navigation</a:t>
            </a:r>
            <a:r>
              <a:rPr lang="it-IT" dirty="0">
                <a:latin typeface="Abadi" panose="020B0604020104020204" pitchFamily="34" charset="0"/>
              </a:rPr>
              <a:t> to </a:t>
            </a:r>
            <a:r>
              <a:rPr lang="it-IT" dirty="0" err="1">
                <a:latin typeface="Abadi" panose="020B0604020104020204" pitchFamily="34" charset="0"/>
              </a:rPr>
              <a:t>get</a:t>
            </a:r>
            <a:r>
              <a:rPr lang="it-IT" dirty="0">
                <a:latin typeface="Abadi" panose="020B0604020104020204" pitchFamily="34" charset="0"/>
              </a:rPr>
              <a:t> the </a:t>
            </a:r>
            <a:r>
              <a:rPr lang="it-IT" dirty="0" err="1">
                <a:latin typeface="Abadi" panose="020B0604020104020204" pitchFamily="34" charset="0"/>
              </a:rPr>
              <a:t>various</a:t>
            </a:r>
            <a:r>
              <a:rPr lang="it-IT" dirty="0">
                <a:latin typeface="Abadi" panose="020B0604020104020204" pitchFamily="34" charset="0"/>
              </a:rPr>
              <a:t> </a:t>
            </a:r>
            <a:r>
              <a:rPr lang="it-IT" dirty="0" err="1">
                <a:latin typeface="Abadi" panose="020B0604020104020204" pitchFamily="34" charset="0"/>
              </a:rPr>
              <a:t>questions</a:t>
            </a:r>
            <a:r>
              <a:rPr lang="it-IT" dirty="0">
                <a:latin typeface="Abadi" panose="020B0604020104020204" pitchFamily="34" charset="0"/>
              </a:rPr>
              <a:t> </a:t>
            </a:r>
            <a:r>
              <a:rPr lang="it-IT" dirty="0" err="1">
                <a:latin typeface="Abadi" panose="020B0604020104020204" pitchFamily="34" charset="0"/>
              </a:rPr>
              <a:t>given</a:t>
            </a:r>
            <a:r>
              <a:rPr lang="it-IT" dirty="0">
                <a:latin typeface="Abadi" panose="020B0604020104020204" pitchFamily="34" charset="0"/>
              </a:rPr>
              <a:t> a </a:t>
            </a:r>
            <a:r>
              <a:rPr lang="it-IT" dirty="0" err="1">
                <a:latin typeface="Abadi" panose="020B0604020104020204" pitchFamily="34" charset="0"/>
              </a:rPr>
              <a:t>Questionnaire</a:t>
            </a:r>
            <a:r>
              <a:rPr lang="it-IT" dirty="0">
                <a:latin typeface="Abadi" panose="020B0604020104020204" pitchFamily="34" charset="0"/>
              </a:rPr>
              <a:t>, </a:t>
            </a:r>
            <a:r>
              <a:rPr lang="it-IT" dirty="0" err="1">
                <a:latin typeface="Abadi" panose="020B0604020104020204" pitchFamily="34" charset="0"/>
              </a:rPr>
              <a:t>cascadeType.Remove</a:t>
            </a:r>
            <a:endParaRPr lang="it-IT" dirty="0">
              <a:latin typeface="Abadi" panose="020B0604020104020204" pitchFamily="34" charset="0"/>
            </a:endParaRPr>
          </a:p>
          <a:p>
            <a:pPr marL="342900" indent="-342900">
              <a:buFont typeface="Arial" panose="020B0604020202020204" pitchFamily="34" charset="0"/>
              <a:buChar char="•"/>
            </a:pPr>
            <a:r>
              <a:rPr lang="it-IT" dirty="0" err="1">
                <a:latin typeface="Abadi" panose="020B0604020104020204" pitchFamily="34" charset="0"/>
              </a:rPr>
              <a:t>Question</a:t>
            </a:r>
            <a:r>
              <a:rPr lang="it-IT" dirty="0">
                <a:latin typeface="Abadi" panose="020B0604020104020204" pitchFamily="34" charset="0"/>
              </a:rPr>
              <a:t> -&gt; </a:t>
            </a:r>
            <a:r>
              <a:rPr lang="it-IT" dirty="0" err="1">
                <a:latin typeface="Abadi" panose="020B0604020104020204" pitchFamily="34" charset="0"/>
              </a:rPr>
              <a:t>Questionnaire</a:t>
            </a:r>
            <a:r>
              <a:rPr lang="en-GB" dirty="0">
                <a:latin typeface="Abadi" panose="020B0604020104020204" pitchFamily="34" charset="0"/>
              </a:rPr>
              <a:t> @ManyToOne //not used</a:t>
            </a:r>
            <a:endParaRPr lang="it-IT" dirty="0">
              <a:latin typeface="Abadi" panose="020B0604020104020204" pitchFamily="34" charset="0"/>
            </a:endParaRPr>
          </a:p>
        </p:txBody>
      </p:sp>
      <p:sp>
        <p:nvSpPr>
          <p:cNvPr id="3" name="Rettangolo 2">
            <a:extLst>
              <a:ext uri="{FF2B5EF4-FFF2-40B4-BE49-F238E27FC236}">
                <a16:creationId xmlns:a16="http://schemas.microsoft.com/office/drawing/2014/main" id="{5763F0D0-A7DB-49F5-834B-46EC015A9F3D}"/>
              </a:ext>
            </a:extLst>
          </p:cNvPr>
          <p:cNvSpPr/>
          <p:nvPr/>
        </p:nvSpPr>
        <p:spPr>
          <a:xfrm>
            <a:off x="15411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err="1"/>
              <a:t>Questionnaire</a:t>
            </a:r>
            <a:endParaRPr lang="it-IT" sz="1400" dirty="0"/>
          </a:p>
        </p:txBody>
      </p:sp>
      <p:sp>
        <p:nvSpPr>
          <p:cNvPr id="6" name="Rombo 5">
            <a:extLst>
              <a:ext uri="{FF2B5EF4-FFF2-40B4-BE49-F238E27FC236}">
                <a16:creationId xmlns:a16="http://schemas.microsoft.com/office/drawing/2014/main" id="{358A3C87-E78D-4EF4-BB14-4FDB4AEFF2E2}"/>
              </a:ext>
            </a:extLst>
          </p:cNvPr>
          <p:cNvSpPr/>
          <p:nvPr/>
        </p:nvSpPr>
        <p:spPr>
          <a:xfrm>
            <a:off x="2026506" y="1828799"/>
            <a:ext cx="424206" cy="314171"/>
          </a:xfrm>
          <a:prstGeom prst="diamon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7" name="Rettangolo 6">
            <a:extLst>
              <a:ext uri="{FF2B5EF4-FFF2-40B4-BE49-F238E27FC236}">
                <a16:creationId xmlns:a16="http://schemas.microsoft.com/office/drawing/2014/main" id="{DCA983FC-3D99-42B0-9857-330D5D906E33}"/>
              </a:ext>
            </a:extLst>
          </p:cNvPr>
          <p:cNvSpPr/>
          <p:nvPr/>
        </p:nvSpPr>
        <p:spPr>
          <a:xfrm>
            <a:off x="2874662" y="1753386"/>
            <a:ext cx="1448445" cy="46499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400" dirty="0" err="1"/>
              <a:t>Question</a:t>
            </a:r>
            <a:endParaRPr lang="it-IT" sz="1400" dirty="0"/>
          </a:p>
        </p:txBody>
      </p:sp>
      <p:sp>
        <p:nvSpPr>
          <p:cNvPr id="8" name="Rettangolo 7">
            <a:extLst>
              <a:ext uri="{FF2B5EF4-FFF2-40B4-BE49-F238E27FC236}">
                <a16:creationId xmlns:a16="http://schemas.microsoft.com/office/drawing/2014/main" id="{BE2D8A5B-7AA4-48DA-AB97-768B392D7DC0}"/>
              </a:ext>
            </a:extLst>
          </p:cNvPr>
          <p:cNvSpPr/>
          <p:nvPr/>
        </p:nvSpPr>
        <p:spPr>
          <a:xfrm>
            <a:off x="154112" y="3117837"/>
            <a:ext cx="1448445" cy="464999"/>
          </a:xfrm>
          <a:prstGeom prst="rect">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Questionnaire</a:t>
            </a:r>
            <a:endParaRPr lang="it-IT" sz="1400" dirty="0"/>
          </a:p>
        </p:txBody>
      </p:sp>
      <p:sp>
        <p:nvSpPr>
          <p:cNvPr id="10" name="Rettangolo 9">
            <a:extLst>
              <a:ext uri="{FF2B5EF4-FFF2-40B4-BE49-F238E27FC236}">
                <a16:creationId xmlns:a16="http://schemas.microsoft.com/office/drawing/2014/main" id="{6E9753E8-35F1-49F0-9E38-F69F0CFC86E5}"/>
              </a:ext>
            </a:extLst>
          </p:cNvPr>
          <p:cNvSpPr/>
          <p:nvPr/>
        </p:nvSpPr>
        <p:spPr>
          <a:xfrm>
            <a:off x="2874662" y="3117837"/>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a:t>
            </a:r>
            <a:endParaRPr lang="it-IT" sz="1400" dirty="0"/>
          </a:p>
        </p:txBody>
      </p:sp>
      <p:sp>
        <p:nvSpPr>
          <p:cNvPr id="11" name="Rettangolo 10">
            <a:extLst>
              <a:ext uri="{FF2B5EF4-FFF2-40B4-BE49-F238E27FC236}">
                <a16:creationId xmlns:a16="http://schemas.microsoft.com/office/drawing/2014/main" id="{EB171CC8-01BA-4B96-8A26-61FE498EA24E}"/>
              </a:ext>
            </a:extLst>
          </p:cNvPr>
          <p:cNvSpPr/>
          <p:nvPr/>
        </p:nvSpPr>
        <p:spPr>
          <a:xfrm>
            <a:off x="15411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Questionnaire</a:t>
            </a:r>
            <a:endParaRPr lang="it-IT" sz="1400" dirty="0"/>
          </a:p>
        </p:txBody>
      </p:sp>
      <p:sp>
        <p:nvSpPr>
          <p:cNvPr id="13" name="Rettangolo 12">
            <a:extLst>
              <a:ext uri="{FF2B5EF4-FFF2-40B4-BE49-F238E27FC236}">
                <a16:creationId xmlns:a16="http://schemas.microsoft.com/office/drawing/2014/main" id="{9B5B1FDD-72AD-4EB6-8D8C-5BE50A749FEA}"/>
              </a:ext>
            </a:extLst>
          </p:cNvPr>
          <p:cNvSpPr/>
          <p:nvPr/>
        </p:nvSpPr>
        <p:spPr>
          <a:xfrm>
            <a:off x="2874662" y="4183129"/>
            <a:ext cx="1448445" cy="464999"/>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it-IT" sz="1400" dirty="0" err="1"/>
              <a:t>Question</a:t>
            </a:r>
            <a:endParaRPr lang="it-IT" sz="1400" dirty="0"/>
          </a:p>
        </p:txBody>
      </p:sp>
      <p:cxnSp>
        <p:nvCxnSpPr>
          <p:cNvPr id="15" name="Connettore diritto 14">
            <a:extLst>
              <a:ext uri="{FF2B5EF4-FFF2-40B4-BE49-F238E27FC236}">
                <a16:creationId xmlns:a16="http://schemas.microsoft.com/office/drawing/2014/main" id="{51032CD7-E734-42FF-A0D8-4CA37813005D}"/>
              </a:ext>
            </a:extLst>
          </p:cNvPr>
          <p:cNvCxnSpPr>
            <a:stCxn id="3" idx="3"/>
            <a:endCxn id="6" idx="1"/>
          </p:cNvCxnSpPr>
          <p:nvPr/>
        </p:nvCxnSpPr>
        <p:spPr>
          <a:xfrm flipV="1">
            <a:off x="1602557" y="1985885"/>
            <a:ext cx="42394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Connettore diritto 16">
            <a:extLst>
              <a:ext uri="{FF2B5EF4-FFF2-40B4-BE49-F238E27FC236}">
                <a16:creationId xmlns:a16="http://schemas.microsoft.com/office/drawing/2014/main" id="{9C4FDB59-6B54-4D06-83C6-7DEA96D8F04A}"/>
              </a:ext>
            </a:extLst>
          </p:cNvPr>
          <p:cNvCxnSpPr>
            <a:stCxn id="6" idx="3"/>
            <a:endCxn id="7" idx="1"/>
          </p:cNvCxnSpPr>
          <p:nvPr/>
        </p:nvCxnSpPr>
        <p:spPr>
          <a:xfrm>
            <a:off x="2450712" y="1985885"/>
            <a:ext cx="423950" cy="1"/>
          </a:xfrm>
          <a:prstGeom prst="line">
            <a:avLst/>
          </a:prstGeom>
        </p:spPr>
        <p:style>
          <a:lnRef idx="2">
            <a:schemeClr val="accent1"/>
          </a:lnRef>
          <a:fillRef idx="0">
            <a:schemeClr val="accent1"/>
          </a:fillRef>
          <a:effectRef idx="1">
            <a:schemeClr val="accent1"/>
          </a:effectRef>
          <a:fontRef idx="minor">
            <a:schemeClr val="tx1"/>
          </a:fontRef>
        </p:style>
      </p:cxnSp>
      <p:sp>
        <p:nvSpPr>
          <p:cNvPr id="18" name="CasellaDiTesto 17">
            <a:extLst>
              <a:ext uri="{FF2B5EF4-FFF2-40B4-BE49-F238E27FC236}">
                <a16:creationId xmlns:a16="http://schemas.microsoft.com/office/drawing/2014/main" id="{A0719F0B-512B-41BA-8CC5-3371E5AD91C4}"/>
              </a:ext>
            </a:extLst>
          </p:cNvPr>
          <p:cNvSpPr txBox="1"/>
          <p:nvPr/>
        </p:nvSpPr>
        <p:spPr>
          <a:xfrm>
            <a:off x="1584900" y="2057635"/>
            <a:ext cx="404278" cy="276999"/>
          </a:xfrm>
          <a:prstGeom prst="rect">
            <a:avLst/>
          </a:prstGeom>
          <a:noFill/>
        </p:spPr>
        <p:txBody>
          <a:bodyPr wrap="none" rtlCol="0">
            <a:spAutoFit/>
          </a:bodyPr>
          <a:lstStyle/>
          <a:p>
            <a:r>
              <a:rPr lang="it-IT" sz="1200" dirty="0"/>
              <a:t>0:N</a:t>
            </a:r>
          </a:p>
        </p:txBody>
      </p:sp>
      <p:sp>
        <p:nvSpPr>
          <p:cNvPr id="22" name="CasellaDiTesto 21">
            <a:extLst>
              <a:ext uri="{FF2B5EF4-FFF2-40B4-BE49-F238E27FC236}">
                <a16:creationId xmlns:a16="http://schemas.microsoft.com/office/drawing/2014/main" id="{6239F828-B1C2-4001-BD0C-B2A621E42004}"/>
              </a:ext>
            </a:extLst>
          </p:cNvPr>
          <p:cNvSpPr txBox="1"/>
          <p:nvPr/>
        </p:nvSpPr>
        <p:spPr>
          <a:xfrm>
            <a:off x="2376875" y="2057635"/>
            <a:ext cx="383438" cy="276999"/>
          </a:xfrm>
          <a:prstGeom prst="rect">
            <a:avLst/>
          </a:prstGeom>
          <a:noFill/>
        </p:spPr>
        <p:txBody>
          <a:bodyPr wrap="none" rtlCol="0">
            <a:spAutoFit/>
          </a:bodyPr>
          <a:lstStyle/>
          <a:p>
            <a:r>
              <a:rPr lang="it-IT" sz="1200" dirty="0"/>
              <a:t>1:1</a:t>
            </a:r>
          </a:p>
        </p:txBody>
      </p:sp>
      <p:cxnSp>
        <p:nvCxnSpPr>
          <p:cNvPr id="24" name="Connettore 2 23">
            <a:extLst>
              <a:ext uri="{FF2B5EF4-FFF2-40B4-BE49-F238E27FC236}">
                <a16:creationId xmlns:a16="http://schemas.microsoft.com/office/drawing/2014/main" id="{30FB2939-F3D9-41FB-867D-87848F4A0211}"/>
              </a:ext>
            </a:extLst>
          </p:cNvPr>
          <p:cNvCxnSpPr>
            <a:stCxn id="8" idx="3"/>
            <a:endCxn id="10" idx="1"/>
          </p:cNvCxnSpPr>
          <p:nvPr/>
        </p:nvCxnSpPr>
        <p:spPr>
          <a:xfrm>
            <a:off x="1602557" y="3350337"/>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cxnSp>
        <p:nvCxnSpPr>
          <p:cNvPr id="26" name="Connettore 2 25">
            <a:extLst>
              <a:ext uri="{FF2B5EF4-FFF2-40B4-BE49-F238E27FC236}">
                <a16:creationId xmlns:a16="http://schemas.microsoft.com/office/drawing/2014/main" id="{7F545D22-2804-4C10-BC46-97E1CF795D26}"/>
              </a:ext>
            </a:extLst>
          </p:cNvPr>
          <p:cNvCxnSpPr>
            <a:stCxn id="13" idx="1"/>
            <a:endCxn id="11" idx="3"/>
          </p:cNvCxnSpPr>
          <p:nvPr/>
        </p:nvCxnSpPr>
        <p:spPr>
          <a:xfrm flipH="1">
            <a:off x="1602557" y="4415629"/>
            <a:ext cx="1272105" cy="0"/>
          </a:xfrm>
          <a:prstGeom prst="straightConnector1">
            <a:avLst/>
          </a:prstGeom>
          <a:ln>
            <a:tailEnd type="triangle"/>
          </a:ln>
        </p:spPr>
        <p:style>
          <a:lnRef idx="2">
            <a:schemeClr val="accent3"/>
          </a:lnRef>
          <a:fillRef idx="0">
            <a:schemeClr val="accent3"/>
          </a:fillRef>
          <a:effectRef idx="1">
            <a:schemeClr val="accent3"/>
          </a:effectRef>
          <a:fontRef idx="minor">
            <a:schemeClr val="tx1"/>
          </a:fontRef>
        </p:style>
      </p:cxnSp>
      <p:sp>
        <p:nvSpPr>
          <p:cNvPr id="27" name="CasellaDiTesto 26">
            <a:extLst>
              <a:ext uri="{FF2B5EF4-FFF2-40B4-BE49-F238E27FC236}">
                <a16:creationId xmlns:a16="http://schemas.microsoft.com/office/drawing/2014/main" id="{6C1AAC60-2108-438F-814C-275BB82A32FD}"/>
              </a:ext>
            </a:extLst>
          </p:cNvPr>
          <p:cNvSpPr txBox="1"/>
          <p:nvPr/>
        </p:nvSpPr>
        <p:spPr>
          <a:xfrm>
            <a:off x="2527748" y="3077837"/>
            <a:ext cx="261610" cy="276999"/>
          </a:xfrm>
          <a:prstGeom prst="rect">
            <a:avLst/>
          </a:prstGeom>
          <a:noFill/>
        </p:spPr>
        <p:txBody>
          <a:bodyPr wrap="none" rtlCol="0">
            <a:spAutoFit/>
          </a:bodyPr>
          <a:lstStyle/>
          <a:p>
            <a:r>
              <a:rPr lang="it-IT" sz="1200" dirty="0"/>
              <a:t>*</a:t>
            </a:r>
          </a:p>
        </p:txBody>
      </p:sp>
      <p:sp>
        <p:nvSpPr>
          <p:cNvPr id="28" name="CasellaDiTesto 27">
            <a:extLst>
              <a:ext uri="{FF2B5EF4-FFF2-40B4-BE49-F238E27FC236}">
                <a16:creationId xmlns:a16="http://schemas.microsoft.com/office/drawing/2014/main" id="{7AFCC082-260F-4BE6-AD7D-4679464BB0D6}"/>
              </a:ext>
            </a:extLst>
          </p:cNvPr>
          <p:cNvSpPr txBox="1"/>
          <p:nvPr/>
        </p:nvSpPr>
        <p:spPr>
          <a:xfrm>
            <a:off x="1655432" y="4130941"/>
            <a:ext cx="263214" cy="276999"/>
          </a:xfrm>
          <a:prstGeom prst="rect">
            <a:avLst/>
          </a:prstGeom>
          <a:noFill/>
        </p:spPr>
        <p:txBody>
          <a:bodyPr wrap="none" rtlCol="0">
            <a:spAutoFit/>
          </a:bodyPr>
          <a:lstStyle/>
          <a:p>
            <a:r>
              <a:rPr lang="it-IT" sz="1200" dirty="0"/>
              <a:t>1</a:t>
            </a:r>
          </a:p>
        </p:txBody>
      </p:sp>
    </p:spTree>
    <p:extLst>
      <p:ext uri="{BB962C8B-B14F-4D97-AF65-F5344CB8AC3E}">
        <p14:creationId xmlns:p14="http://schemas.microsoft.com/office/powerpoint/2010/main" val="2752023749"/>
      </p:ext>
    </p:extLst>
  </p:cSld>
  <p:clrMapOvr>
    <a:masterClrMapping/>
  </p:clrMapOvr>
</p:sld>
</file>

<file path=ppt/theme/theme1.xml><?xml version="1.0" encoding="utf-8"?>
<a:theme xmlns:a="http://schemas.openxmlformats.org/drawingml/2006/main" name="POLI">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POLI</Template>
  <TotalTime>477</TotalTime>
  <Words>2191</Words>
  <Application>Microsoft Office PowerPoint</Application>
  <PresentationFormat>Presentazione su schermo (4:3)</PresentationFormat>
  <Paragraphs>352</Paragraphs>
  <Slides>33</Slides>
  <Notes>0</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33</vt:i4>
      </vt:variant>
    </vt:vector>
  </HeadingPairs>
  <TitlesOfParts>
    <vt:vector size="39" baseType="lpstr">
      <vt:lpstr>Abadi</vt:lpstr>
      <vt:lpstr>Arial</vt:lpstr>
      <vt:lpstr>Calibri</vt:lpstr>
      <vt:lpstr>Consolas</vt:lpstr>
      <vt:lpstr>Wingdings</vt:lpstr>
      <vt:lpstr>POLI</vt:lpstr>
      <vt:lpstr>Titolo presentazione sottotitolo</vt:lpstr>
      <vt:lpstr>Optional project DB2</vt:lpstr>
      <vt:lpstr>Application specifications User description </vt:lpstr>
      <vt:lpstr>User description</vt:lpstr>
      <vt:lpstr>Administrator description</vt:lpstr>
      <vt:lpstr>ER DIAGRAM</vt:lpstr>
      <vt:lpstr>ER COMMENTS</vt:lpstr>
      <vt:lpstr>RELATION SCHEMA</vt:lpstr>
      <vt:lpstr>RELATIONSHIP</vt:lpstr>
      <vt:lpstr>COMMENTS REL1</vt:lpstr>
      <vt:lpstr>RELATIONSHIP</vt:lpstr>
      <vt:lpstr>COMMENTS REL1</vt:lpstr>
      <vt:lpstr>RELATIONSHIP</vt:lpstr>
      <vt:lpstr>COMMENTS REL1</vt:lpstr>
      <vt:lpstr>RELATIONSHIP</vt:lpstr>
      <vt:lpstr>COMMENTS REL1</vt:lpstr>
      <vt:lpstr>ENTITY QUESTIONNAIRE</vt:lpstr>
      <vt:lpstr>ENTITY METHODS //set and get methods on attributes omitted </vt:lpstr>
      <vt:lpstr>ENTITY QUESTION</vt:lpstr>
      <vt:lpstr>ENTITY METHODS //set and get methods on attributes omitted </vt:lpstr>
      <vt:lpstr>ENTITY REVIEW</vt:lpstr>
      <vt:lpstr>ENTITY METHODS //set and get methods on attributes omitted </vt:lpstr>
      <vt:lpstr>ENTITY ANSWER</vt:lpstr>
      <vt:lpstr>ENTITY METHODS //set and get methods on attributes omitted </vt:lpstr>
      <vt:lpstr>CLIENT COMPONETS</vt:lpstr>
      <vt:lpstr>CLIENT COMPONETS</vt:lpstr>
      <vt:lpstr>BUSINESS COMPONENTS</vt:lpstr>
      <vt:lpstr>BUSINESS COMPONENTS</vt:lpstr>
      <vt:lpstr>BUSINESS COMPONENTS</vt:lpstr>
      <vt:lpstr>BUSINESS METHOD</vt:lpstr>
      <vt:lpstr>Triggers</vt:lpstr>
      <vt:lpstr>Triggers</vt:lpstr>
      <vt:lpstr>Triggers</vt:lpstr>
    </vt:vector>
  </TitlesOfParts>
  <Company>Area Servizi ICT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Alessandro Colleoni</dc:creator>
  <cp:lastModifiedBy>Michele Zhu</cp:lastModifiedBy>
  <cp:revision>86</cp:revision>
  <dcterms:created xsi:type="dcterms:W3CDTF">2015-05-26T12:27:57Z</dcterms:created>
  <dcterms:modified xsi:type="dcterms:W3CDTF">2021-02-21T03:56:47Z</dcterms:modified>
</cp:coreProperties>
</file>